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104" d="100"/>
          <a:sy n="104" d="100"/>
        </p:scale>
        <p:origin x="-1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079617-5514-40F6-91F4-4DDF242E175F}" type="datetimeFigureOut">
              <a:rPr lang="ru-RU" smtClean="0"/>
              <a:pPr/>
              <a:t>11.02.2015</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A19BEC-1254-4DFF-8CB3-B7B997D5ADC2}"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dirty="0"/>
          </a:p>
        </p:txBody>
      </p:sp>
      <p:sp>
        <p:nvSpPr>
          <p:cNvPr id="4" name="Slide Number Placeholder 3"/>
          <p:cNvSpPr>
            <a:spLocks noGrp="1"/>
          </p:cNvSpPr>
          <p:nvPr>
            <p:ph type="sldNum" sz="quarter" idx="10"/>
          </p:nvPr>
        </p:nvSpPr>
        <p:spPr/>
        <p:txBody>
          <a:bodyPr/>
          <a:lstStyle/>
          <a:p>
            <a:fld id="{8EA19BEC-1254-4DFF-8CB3-B7B997D5ADC2}"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HG nr. 801 din 20.07.2007 </a:t>
            </a:r>
            <a:r>
              <a:rPr lang="en-US" dirty="0" err="1" smtClean="0"/>
              <a:t>privind</a:t>
            </a:r>
            <a:r>
              <a:rPr lang="en-US" baseline="0" dirty="0" smtClean="0"/>
              <a:t> </a:t>
            </a:r>
            <a:r>
              <a:rPr lang="en-US" baseline="0" dirty="0" err="1" smtClean="0"/>
              <a:t>aprobarea</a:t>
            </a:r>
            <a:r>
              <a:rPr lang="en-US" baseline="0" dirty="0" smtClean="0"/>
              <a:t> </a:t>
            </a:r>
            <a:r>
              <a:rPr lang="en-US" baseline="0" dirty="0" err="1" smtClean="0"/>
              <a:t>Regulamentului</a:t>
            </a:r>
            <a:r>
              <a:rPr lang="en-US" baseline="0" dirty="0" smtClean="0"/>
              <a:t> cu </a:t>
            </a:r>
            <a:r>
              <a:rPr lang="en-US" baseline="0" dirty="0" err="1" smtClean="0"/>
              <a:t>privire</a:t>
            </a:r>
            <a:r>
              <a:rPr lang="en-US" baseline="0" dirty="0" smtClean="0"/>
              <a:t> la </a:t>
            </a:r>
            <a:r>
              <a:rPr lang="en-US" baseline="0" dirty="0" err="1" smtClean="0"/>
              <a:t>modul</a:t>
            </a:r>
            <a:r>
              <a:rPr lang="en-US" baseline="0" dirty="0" smtClean="0"/>
              <a:t> de </a:t>
            </a:r>
            <a:r>
              <a:rPr lang="en-US" baseline="0" dirty="0" err="1" smtClean="0"/>
              <a:t>calculare</a:t>
            </a:r>
            <a:r>
              <a:rPr lang="en-US" baseline="0" dirty="0" smtClean="0"/>
              <a:t> a </a:t>
            </a:r>
            <a:r>
              <a:rPr lang="en-US" baseline="0" dirty="0" err="1" smtClean="0"/>
              <a:t>perioadei</a:t>
            </a:r>
            <a:r>
              <a:rPr lang="en-US" baseline="0" dirty="0" smtClean="0"/>
              <a:t> de </a:t>
            </a:r>
            <a:r>
              <a:rPr lang="en-US" baseline="0" dirty="0" err="1" smtClean="0"/>
              <a:t>munc</a:t>
            </a:r>
            <a:r>
              <a:rPr lang="ro-RO" baseline="0" dirty="0" smtClean="0"/>
              <a:t>ă</a:t>
            </a:r>
            <a:r>
              <a:rPr lang="en-US" baseline="0" dirty="0" smtClean="0"/>
              <a:t> </a:t>
            </a:r>
            <a:r>
              <a:rPr lang="ro-RO" baseline="0" dirty="0" smtClean="0"/>
              <a:t>î</a:t>
            </a:r>
            <a:r>
              <a:rPr lang="en-US" baseline="0" dirty="0" smtClean="0"/>
              <a:t>n </a:t>
            </a:r>
            <a:r>
              <a:rPr lang="en-US" baseline="0" dirty="0" err="1" smtClean="0"/>
              <a:t>vederea</a:t>
            </a:r>
            <a:r>
              <a:rPr lang="en-US" baseline="0" dirty="0" smtClean="0"/>
              <a:t> </a:t>
            </a:r>
            <a:r>
              <a:rPr lang="en-US" baseline="0" dirty="0" err="1" smtClean="0"/>
              <a:t>acord</a:t>
            </a:r>
            <a:r>
              <a:rPr lang="ro-RO" baseline="0" dirty="0" smtClean="0"/>
              <a:t>ă</a:t>
            </a:r>
            <a:r>
              <a:rPr lang="en-US" baseline="0" dirty="0" err="1" smtClean="0"/>
              <a:t>rii</a:t>
            </a:r>
            <a:r>
              <a:rPr lang="en-US" baseline="0" dirty="0" smtClean="0"/>
              <a:t> </a:t>
            </a:r>
            <a:r>
              <a:rPr lang="en-US" baseline="0" dirty="0" err="1" smtClean="0"/>
              <a:t>sporului</a:t>
            </a:r>
            <a:r>
              <a:rPr lang="ro-RO" baseline="0" dirty="0" smtClean="0"/>
              <a:t> </a:t>
            </a:r>
            <a:r>
              <a:rPr lang="ro-RO" baseline="0" dirty="0" err="1" smtClean="0"/>
              <a:t>pentrtu</a:t>
            </a:r>
            <a:r>
              <a:rPr lang="ro-RO" baseline="0" dirty="0" smtClean="0"/>
              <a:t> vechime în muncă personalului din </a:t>
            </a:r>
            <a:r>
              <a:rPr lang="ro-RO" baseline="0" dirty="0" err="1" smtClean="0"/>
              <a:t>unitățile</a:t>
            </a:r>
            <a:r>
              <a:rPr lang="ro-RO" baseline="0" dirty="0" smtClean="0"/>
              <a:t> bugetare.</a:t>
            </a:r>
            <a:endParaRPr lang="ru-RU" dirty="0"/>
          </a:p>
        </p:txBody>
      </p:sp>
      <p:sp>
        <p:nvSpPr>
          <p:cNvPr id="4" name="Slide Number Placeholder 3"/>
          <p:cNvSpPr>
            <a:spLocks noGrp="1"/>
          </p:cNvSpPr>
          <p:nvPr>
            <p:ph type="sldNum" sz="quarter" idx="10"/>
          </p:nvPr>
        </p:nvSpPr>
        <p:spPr/>
        <p:txBody>
          <a:bodyPr/>
          <a:lstStyle/>
          <a:p>
            <a:fld id="{8EA19BEC-1254-4DFF-8CB3-B7B997D5ADC2}" type="slidenum">
              <a:rPr lang="ru-RU" smtClean="0"/>
              <a:pPr/>
              <a:t>4</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ro-RO" dirty="0" smtClean="0"/>
              <a:t>HG nr. 1335din 10.02.2002 despre</a:t>
            </a:r>
            <a:r>
              <a:rPr lang="ro-RO" baseline="0" dirty="0" smtClean="0"/>
              <a:t> aprobarea Regulamentului cu privire la evaluarea </a:t>
            </a:r>
            <a:r>
              <a:rPr lang="ro-RO" baseline="0" dirty="0" err="1" smtClean="0"/>
              <a:t>condițiilor</a:t>
            </a:r>
            <a:r>
              <a:rPr lang="ro-RO" baseline="0" dirty="0" smtClean="0"/>
              <a:t> de muncă </a:t>
            </a:r>
            <a:r>
              <a:rPr lang="ro-RO" baseline="0" dirty="0" err="1" smtClean="0"/>
              <a:t>și</a:t>
            </a:r>
            <a:r>
              <a:rPr lang="ro-RO" baseline="0" dirty="0" smtClean="0"/>
              <a:t> modul de aplicare a listelor </a:t>
            </a:r>
            <a:r>
              <a:rPr lang="ro-RO" baseline="0" dirty="0" err="1" smtClean="0"/>
              <a:t>ramurale</a:t>
            </a:r>
            <a:r>
              <a:rPr lang="ro-RO" baseline="0" dirty="0" smtClean="0"/>
              <a:t> de lucrări pentru care pot fi stabilite sporuri de compensare pentru munca prestată în </a:t>
            </a:r>
            <a:r>
              <a:rPr lang="ro-RO" baseline="0" dirty="0" err="1" smtClean="0"/>
              <a:t>condiții</a:t>
            </a:r>
            <a:r>
              <a:rPr lang="ro-RO" baseline="0" dirty="0" smtClean="0"/>
              <a:t> nefavorabile.</a:t>
            </a:r>
            <a:endParaRPr lang="ru-RU" dirty="0"/>
          </a:p>
        </p:txBody>
      </p:sp>
      <p:sp>
        <p:nvSpPr>
          <p:cNvPr id="4" name="Slide Number Placeholder 3"/>
          <p:cNvSpPr>
            <a:spLocks noGrp="1"/>
          </p:cNvSpPr>
          <p:nvPr>
            <p:ph type="sldNum" sz="quarter" idx="10"/>
          </p:nvPr>
        </p:nvSpPr>
        <p:spPr/>
        <p:txBody>
          <a:bodyPr/>
          <a:lstStyle/>
          <a:p>
            <a:fld id="{8EA19BEC-1254-4DFF-8CB3-B7B997D5ADC2}" type="slidenum">
              <a:rPr lang="ru-RU" smtClean="0"/>
              <a:pPr/>
              <a:t>5</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03A4B832-4D89-44C9-955C-6F821BEDBC8E}" type="datetimeFigureOut">
              <a:rPr lang="ru-RU" smtClean="0"/>
              <a:pPr/>
              <a:t>11.02.2015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E9D9E1-0931-4704-8A9C-0B96820911B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03A4B832-4D89-44C9-955C-6F821BEDBC8E}" type="datetimeFigureOut">
              <a:rPr lang="ru-RU" smtClean="0"/>
              <a:pPr/>
              <a:t>11.02.2015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E9D9E1-0931-4704-8A9C-0B96820911B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03A4B832-4D89-44C9-955C-6F821BEDBC8E}" type="datetimeFigureOut">
              <a:rPr lang="ru-RU" smtClean="0"/>
              <a:pPr/>
              <a:t>11.02.2015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E9D9E1-0931-4704-8A9C-0B96820911B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03A4B832-4D89-44C9-955C-6F821BEDBC8E}" type="datetimeFigureOut">
              <a:rPr lang="ru-RU" smtClean="0"/>
              <a:pPr/>
              <a:t>11.02.2015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E9D9E1-0931-4704-8A9C-0B96820911B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A4B832-4D89-44C9-955C-6F821BEDBC8E}" type="datetimeFigureOut">
              <a:rPr lang="ru-RU" smtClean="0"/>
              <a:pPr/>
              <a:t>11.02.2015</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6AE9D9E1-0931-4704-8A9C-0B96820911B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p>
            <a:fld id="{03A4B832-4D89-44C9-955C-6F821BEDBC8E}" type="datetimeFigureOut">
              <a:rPr lang="ru-RU" smtClean="0"/>
              <a:pPr/>
              <a:t>11.02.2015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AE9D9E1-0931-4704-8A9C-0B96820911B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p>
            <a:fld id="{03A4B832-4D89-44C9-955C-6F821BEDBC8E}" type="datetimeFigureOut">
              <a:rPr lang="ru-RU" smtClean="0"/>
              <a:pPr/>
              <a:t>11.02.2015</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6AE9D9E1-0931-4704-8A9C-0B96820911B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p>
            <a:fld id="{03A4B832-4D89-44C9-955C-6F821BEDBC8E}" type="datetimeFigureOut">
              <a:rPr lang="ru-RU" smtClean="0"/>
              <a:pPr/>
              <a:t>11.02.2015</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6AE9D9E1-0931-4704-8A9C-0B96820911B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A4B832-4D89-44C9-955C-6F821BEDBC8E}" type="datetimeFigureOut">
              <a:rPr lang="ru-RU" smtClean="0"/>
              <a:pPr/>
              <a:t>11.02.2015</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6AE9D9E1-0931-4704-8A9C-0B96820911B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A4B832-4D89-44C9-955C-6F821BEDBC8E}" type="datetimeFigureOut">
              <a:rPr lang="ru-RU" smtClean="0"/>
              <a:pPr/>
              <a:t>11.02.2015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AE9D9E1-0931-4704-8A9C-0B96820911B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A4B832-4D89-44C9-955C-6F821BEDBC8E}" type="datetimeFigureOut">
              <a:rPr lang="ru-RU" smtClean="0"/>
              <a:pPr/>
              <a:t>11.02.2015</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6AE9D9E1-0931-4704-8A9C-0B96820911B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A4B832-4D89-44C9-955C-6F821BEDBC8E}" type="datetimeFigureOut">
              <a:rPr lang="ru-RU" smtClean="0"/>
              <a:pPr/>
              <a:t>11.02.2015</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AE9D9E1-0931-4704-8A9C-0B96820911B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4348" y="142852"/>
            <a:ext cx="7772400" cy="785817"/>
          </a:xfrm>
        </p:spPr>
        <p:txBody>
          <a:bodyPr>
            <a:normAutofit/>
          </a:bodyPr>
          <a:lstStyle/>
          <a:p>
            <a:r>
              <a:rPr lang="en-US" sz="2000" dirty="0" smtClean="0">
                <a:latin typeface="Times New Roman" pitchFamily="18" charset="0"/>
                <a:cs typeface="Times New Roman" pitchFamily="18" charset="0"/>
              </a:rPr>
              <a:t>Sal</a:t>
            </a:r>
            <a:r>
              <a:rPr lang="ro-RO" sz="2000" dirty="0" smtClean="0">
                <a:latin typeface="Times New Roman" pitchFamily="18" charset="0"/>
                <a:cs typeface="Times New Roman" pitchFamily="18" charset="0"/>
              </a:rPr>
              <a:t>a</a:t>
            </a:r>
            <a:r>
              <a:rPr lang="en-US" sz="2000" dirty="0" err="1" smtClean="0">
                <a:latin typeface="Times New Roman" pitchFamily="18" charset="0"/>
                <a:cs typeface="Times New Roman" pitchFamily="18" charset="0"/>
              </a:rPr>
              <a:t>riul</a:t>
            </a:r>
            <a:r>
              <a:rPr lang="en-US" sz="2000" dirty="0" smtClean="0">
                <a:latin typeface="Times New Roman" pitchFamily="18" charset="0"/>
                <a:cs typeface="Times New Roman" pitchFamily="18" charset="0"/>
              </a:rPr>
              <a:t> de </a:t>
            </a:r>
            <a:r>
              <a:rPr lang="en-US" sz="2000" dirty="0" err="1" smtClean="0">
                <a:latin typeface="Times New Roman" pitchFamily="18" charset="0"/>
                <a:cs typeface="Times New Roman" pitchFamily="18" charset="0"/>
              </a:rPr>
              <a:t>baz</a:t>
            </a:r>
            <a:r>
              <a:rPr lang="ro-RO" sz="2000" dirty="0">
                <a:latin typeface="Times New Roman" pitchFamily="18" charset="0"/>
                <a:cs typeface="Times New Roman" pitchFamily="18" charset="0"/>
              </a:rPr>
              <a:t>ă</a:t>
            </a:r>
            <a:endParaRPr lang="ru-RU" sz="2000" dirty="0">
              <a:latin typeface="Times New Roman" pitchFamily="18" charset="0"/>
              <a:cs typeface="Times New Roman" pitchFamily="18" charset="0"/>
            </a:endParaRPr>
          </a:p>
        </p:txBody>
      </p:sp>
      <p:sp>
        <p:nvSpPr>
          <p:cNvPr id="3" name="Subtitle 2"/>
          <p:cNvSpPr>
            <a:spLocks noGrp="1"/>
          </p:cNvSpPr>
          <p:nvPr>
            <p:ph type="subTitle" idx="1"/>
          </p:nvPr>
        </p:nvSpPr>
        <p:spPr>
          <a:xfrm>
            <a:off x="714348" y="1000108"/>
            <a:ext cx="7786742" cy="4857784"/>
          </a:xfrm>
        </p:spPr>
        <p:txBody>
          <a:bodyPr>
            <a:noAutofit/>
          </a:bodyPr>
          <a:lstStyle/>
          <a:p>
            <a:pPr algn="l"/>
            <a:r>
              <a:rPr lang="vi-VN" sz="1600" b="1" i="1" dirty="0">
                <a:latin typeface="+mj-lt"/>
              </a:rPr>
              <a:t>salariu </a:t>
            </a:r>
            <a:r>
              <a:rPr lang="vi-VN" sz="1600" b="1" dirty="0">
                <a:latin typeface="+mj-lt"/>
              </a:rPr>
              <a:t>- orice recompensă sau cîştig evaluat în bani, plătit angajaţilor de către angajator sau de organul împuternicit de acesta, în temeiul contractului individual de muncă, pentru munca executată sau ce urmează a fi executată; </a:t>
            </a:r>
            <a:endParaRPr lang="ro-RO" sz="1600" b="1" dirty="0">
              <a:latin typeface="+mj-lt"/>
            </a:endParaRPr>
          </a:p>
          <a:p>
            <a:pPr algn="l"/>
            <a:r>
              <a:rPr lang="vi-VN" sz="1600" b="1" i="1" dirty="0" smtClean="0">
                <a:latin typeface="+mj-lt"/>
              </a:rPr>
              <a:t>salariu </a:t>
            </a:r>
            <a:r>
              <a:rPr lang="vi-VN" sz="1600" b="1" i="1" dirty="0">
                <a:latin typeface="+mj-lt"/>
              </a:rPr>
              <a:t>tarifar</a:t>
            </a:r>
            <a:r>
              <a:rPr lang="vi-VN" sz="1600" b="1" dirty="0">
                <a:latin typeface="+mj-lt"/>
              </a:rPr>
              <a:t> - componenta de bază a sistemului tarifar ce determină mărimea salariului de bază al </a:t>
            </a:r>
            <a:r>
              <a:rPr lang="vi-VN" sz="1600" b="1" dirty="0" smtClean="0">
                <a:latin typeface="+mj-lt"/>
              </a:rPr>
              <a:t>salariatului</a:t>
            </a:r>
            <a:r>
              <a:rPr lang="vi-VN" sz="1600" b="1" dirty="0">
                <a:latin typeface="+mj-lt"/>
              </a:rPr>
              <a:t> pe unitate de timp (oră, zi</a:t>
            </a:r>
            <a:r>
              <a:rPr lang="vi-VN" sz="1600" b="1" dirty="0" smtClean="0">
                <a:latin typeface="+mj-lt"/>
              </a:rPr>
              <a:t>);</a:t>
            </a:r>
            <a:endParaRPr lang="ro-RO" sz="1600" b="1" dirty="0" smtClean="0">
              <a:latin typeface="+mj-lt"/>
            </a:endParaRPr>
          </a:p>
          <a:p>
            <a:pPr algn="l"/>
            <a:r>
              <a:rPr lang="vi-VN" sz="1600" b="1" i="1" dirty="0">
                <a:latin typeface="+mj-lt"/>
              </a:rPr>
              <a:t>salariul funcţiei </a:t>
            </a:r>
            <a:r>
              <a:rPr lang="vi-VN" sz="1600" b="1" dirty="0">
                <a:latin typeface="+mj-lt"/>
              </a:rPr>
              <a:t>- mărimea lunară a salariului de bază stabilită pentru conducători, specialişti şi funcţionari în dependenţă de funcţia deţinută, calificarea şi specificul ramurii; </a:t>
            </a:r>
            <a:endParaRPr lang="ro-RO" sz="1600" b="1" dirty="0" smtClean="0">
              <a:latin typeface="+mj-lt"/>
            </a:endParaRPr>
          </a:p>
          <a:p>
            <a:pPr algn="l"/>
            <a:r>
              <a:rPr lang="ro-RO" sz="1600" b="1" i="1" dirty="0" smtClean="0">
                <a:latin typeface="+mj-lt"/>
              </a:rPr>
              <a:t>Salariul lunar al cadrului </a:t>
            </a:r>
            <a:r>
              <a:rPr lang="ro-RO" sz="1600" b="1" i="1" dirty="0" smtClean="0">
                <a:latin typeface="Times New Roman" pitchFamily="18" charset="0"/>
                <a:cs typeface="Times New Roman" pitchFamily="18" charset="0"/>
              </a:rPr>
              <a:t>didactic</a:t>
            </a:r>
            <a:r>
              <a:rPr lang="ro-RO" sz="1600" b="1" i="1" dirty="0">
                <a:latin typeface="Times New Roman" pitchFamily="18" charset="0"/>
                <a:cs typeface="Times New Roman" pitchFamily="18" charset="0"/>
              </a:rPr>
              <a:t> </a:t>
            </a:r>
            <a:r>
              <a:rPr lang="ro-RO" sz="1600" b="1" dirty="0" smtClean="0">
                <a:latin typeface="Times New Roman" pitchFamily="18" charset="0"/>
                <a:cs typeface="Times New Roman" pitchFamily="18" charset="0"/>
              </a:rPr>
              <a:t>- </a:t>
            </a:r>
            <a:r>
              <a:rPr lang="ro-MO" sz="1600" b="1" dirty="0" smtClean="0">
                <a:latin typeface="Times New Roman" pitchFamily="18" charset="0"/>
                <a:cs typeface="Times New Roman" pitchFamily="18" charset="0"/>
              </a:rPr>
              <a:t>în </a:t>
            </a:r>
            <a:r>
              <a:rPr lang="ro-MO" sz="1600" b="1" dirty="0">
                <a:latin typeface="Times New Roman" pitchFamily="18" charset="0"/>
                <a:cs typeface="Times New Roman" pitchFamily="18" charset="0"/>
              </a:rPr>
              <a:t>baza salariilor lunare stabilite conform </a:t>
            </a:r>
            <a:r>
              <a:rPr lang="ro-MO" sz="1600" b="1" dirty="0" smtClean="0">
                <a:latin typeface="Times New Roman" pitchFamily="18" charset="0"/>
                <a:cs typeface="Times New Roman" pitchFamily="18" charset="0"/>
              </a:rPr>
              <a:t>anexei </a:t>
            </a:r>
            <a:r>
              <a:rPr lang="ro-MO" sz="1600" b="1" dirty="0" smtClean="0">
                <a:latin typeface="+mj-lt"/>
              </a:rPr>
              <a:t>.</a:t>
            </a:r>
          </a:p>
          <a:p>
            <a:pPr algn="l"/>
            <a:r>
              <a:rPr lang="vi-VN" sz="1600" b="1" dirty="0" smtClean="0">
                <a:latin typeface="+mj-lt"/>
              </a:rPr>
              <a:t> </a:t>
            </a:r>
            <a:r>
              <a:rPr lang="vi-VN" sz="1600" b="1" dirty="0">
                <a:latin typeface="+mj-lt"/>
              </a:rPr>
              <a:t>Conform specificului activităţii unităţii bugetare </a:t>
            </a:r>
            <a:r>
              <a:rPr lang="vi-VN" sz="1600" b="1" dirty="0" smtClean="0">
                <a:latin typeface="+mj-lt"/>
              </a:rPr>
              <a:t>din domeniile învăţămîntului preuniversitar, </a:t>
            </a:r>
            <a:r>
              <a:rPr lang="vi-VN" sz="1600" b="1" i="1" dirty="0">
                <a:latin typeface="+mj-lt"/>
              </a:rPr>
              <a:t>salariul de bază al personalului de conducere </a:t>
            </a:r>
            <a:r>
              <a:rPr lang="vi-VN" sz="1600" b="1" dirty="0" smtClean="0">
                <a:latin typeface="+mj-lt"/>
              </a:rPr>
              <a:t>se constitui</a:t>
            </a:r>
            <a:r>
              <a:rPr lang="en-US" sz="1600" b="1" dirty="0" smtClean="0">
                <a:latin typeface="+mj-lt"/>
              </a:rPr>
              <a:t>e</a:t>
            </a:r>
            <a:r>
              <a:rPr lang="vi-VN" sz="1600" b="1" dirty="0" smtClean="0">
                <a:latin typeface="+mj-lt"/>
              </a:rPr>
              <a:t> </a:t>
            </a:r>
            <a:r>
              <a:rPr lang="vi-VN" sz="1600" b="1" dirty="0">
                <a:latin typeface="+mj-lt"/>
              </a:rPr>
              <a:t>prin însumarea salariului funcţiei corespunzător funcţiei de execuţie şi a unei indemnizaţii de conducere, diferenţiate în raport cu complexitatea şi răspunderea ce revin personalului cu funcţii de conducere</a:t>
            </a:r>
            <a:r>
              <a:rPr lang="vi-VN" sz="2000" b="1" dirty="0" smtClean="0">
                <a:latin typeface="+mj-lt"/>
              </a:rPr>
              <a:t>.</a:t>
            </a:r>
            <a:endParaRPr lang="ru-RU" sz="2000" b="1" dirty="0">
              <a:latin typeface="+mj-l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ro-MO" b="1" dirty="0" smtClean="0">
                <a:latin typeface="Times New Roman" pitchFamily="18" charset="0"/>
                <a:cs typeface="Times New Roman" pitchFamily="18" charset="0"/>
              </a:rPr>
              <a:t>Premii </a:t>
            </a:r>
            <a:r>
              <a:rPr lang="ro-MO" b="1" dirty="0" err="1" smtClean="0">
                <a:latin typeface="Times New Roman" pitchFamily="18" charset="0"/>
                <a:cs typeface="Times New Roman" pitchFamily="18" charset="0"/>
              </a:rPr>
              <a:t>și</a:t>
            </a:r>
            <a:r>
              <a:rPr lang="ro-MO" b="1" dirty="0" smtClean="0">
                <a:latin typeface="Times New Roman" pitchFamily="18" charset="0"/>
                <a:cs typeface="Times New Roman" pitchFamily="18" charset="0"/>
              </a:rPr>
              <a:t> ajutor material </a:t>
            </a:r>
            <a:br>
              <a:rPr lang="ro-MO" b="1" dirty="0" smtClean="0">
                <a:latin typeface="Times New Roman" pitchFamily="18" charset="0"/>
                <a:cs typeface="Times New Roman" pitchFamily="18" charset="0"/>
              </a:rPr>
            </a:br>
            <a:endParaRPr lang="ru-RU"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47500" lnSpcReduction="20000"/>
          </a:bodyPr>
          <a:lstStyle/>
          <a:p>
            <a:r>
              <a:rPr lang="vi-VN" dirty="0">
                <a:latin typeface="+mj-lt"/>
              </a:rPr>
              <a:t>Pentru cointeresarea materială a personalului în sporirea eficienţei şi calităţii muncii, conducătorilor unităţilor bugetare li se acordă dreptul, cu consultarea reprezentanţilor salariaţilor, să premieze salariaţii, în  limitele fondului de salarizare, fără limitarea sumei premiului plătit unui salariat, precum şi să le acorde ajutor material</a:t>
            </a:r>
            <a:r>
              <a:rPr lang="vi-VN" dirty="0" smtClean="0">
                <a:latin typeface="+mj-lt"/>
              </a:rPr>
              <a:t>.</a:t>
            </a:r>
            <a:endParaRPr lang="ro-RO" dirty="0" smtClean="0">
              <a:latin typeface="+mj-lt"/>
            </a:endParaRPr>
          </a:p>
          <a:p>
            <a:pPr>
              <a:buNone/>
            </a:pPr>
            <a:endParaRPr lang="vi-VN" dirty="0" smtClean="0">
              <a:latin typeface="+mj-lt"/>
            </a:endParaRPr>
          </a:p>
          <a:p>
            <a:r>
              <a:rPr lang="vi-VN" dirty="0" smtClean="0">
                <a:latin typeface="+mj-lt"/>
              </a:rPr>
              <a:t>În </a:t>
            </a:r>
            <a:r>
              <a:rPr lang="vi-VN" dirty="0">
                <a:latin typeface="+mj-lt"/>
              </a:rPr>
              <a:t>scopul </a:t>
            </a:r>
            <a:r>
              <a:rPr lang="vi-VN" b="1" dirty="0">
                <a:latin typeface="+mj-lt"/>
              </a:rPr>
              <a:t>premierii lunare </a:t>
            </a:r>
            <a:r>
              <a:rPr lang="vi-VN" dirty="0">
                <a:latin typeface="+mj-lt"/>
              </a:rPr>
              <a:t>curente şi acordării de ajutor material, se utilizează mijloacele fondului de salarizare, în mărimile prevăzute în condiţiile de salarizare stabilite de Guvern pentru ramurile sau grupurile respective de salariaţi, dar nu mai puţin de un fond lunar de salarizare pe an calculat în raport cu salariile tarifare şi salariile funcţiei, ţinîndu-se cont de majorările, sporurile şi suplimentele stabilite în conformitate cu legislaţia, </a:t>
            </a:r>
            <a:r>
              <a:rPr lang="vi-VN" b="1" dirty="0">
                <a:latin typeface="+mj-lt"/>
              </a:rPr>
              <a:t>precum şi de cota economisită din fondul de salarizare</a:t>
            </a:r>
            <a:r>
              <a:rPr lang="vi-VN" dirty="0" smtClean="0">
                <a:latin typeface="+mj-lt"/>
              </a:rPr>
              <a:t>.</a:t>
            </a:r>
          </a:p>
          <a:p>
            <a:pPr>
              <a:buNone/>
            </a:pPr>
            <a:r>
              <a:rPr lang="ro-RO" dirty="0" smtClean="0">
                <a:latin typeface="+mj-lt"/>
              </a:rPr>
              <a:t>        </a:t>
            </a:r>
            <a:r>
              <a:rPr lang="vi-VN" dirty="0" smtClean="0">
                <a:latin typeface="+mj-lt"/>
              </a:rPr>
              <a:t> </a:t>
            </a:r>
            <a:r>
              <a:rPr lang="vi-VN" dirty="0">
                <a:latin typeface="+mj-lt"/>
              </a:rPr>
              <a:t>Pentru activitatea desfăşurată, personalul din unităţile bugetare, </a:t>
            </a:r>
            <a:r>
              <a:rPr lang="vi-VN" dirty="0" smtClean="0">
                <a:latin typeface="+mj-lt"/>
              </a:rPr>
              <a:t>beneficiază</a:t>
            </a:r>
            <a:r>
              <a:rPr lang="vi-VN" dirty="0">
                <a:latin typeface="+mj-lt"/>
              </a:rPr>
              <a:t>, </a:t>
            </a:r>
            <a:r>
              <a:rPr lang="vi-VN" dirty="0" smtClean="0">
                <a:latin typeface="+mj-lt"/>
              </a:rPr>
              <a:t>la începutul anului gestionar sau la sfîrşitul anului şcolar, după caz, de un </a:t>
            </a:r>
            <a:r>
              <a:rPr lang="vi-VN" b="1" dirty="0" smtClean="0">
                <a:latin typeface="+mj-lt"/>
              </a:rPr>
              <a:t>premiu anual</a:t>
            </a:r>
            <a:r>
              <a:rPr lang="vi-VN" dirty="0" smtClean="0">
                <a:latin typeface="+mj-lt"/>
              </a:rPr>
              <a:t>, pentru rezultatele anului precedent/anului şcolar încheiat, în cuantum de cel puţin un salariu lunar de bază (tarifar sau de funcţie).</a:t>
            </a:r>
            <a:r>
              <a:rPr lang="vi-VN" dirty="0">
                <a:latin typeface="+mj-lt"/>
              </a:rPr>
              <a:t> Premiul anual poate fi redus sau anulat salariaţilor care, în cursul anului, au desfăşurat o activitate profesională ineficientă sau necorespunzătoare ori au avut încălcări pentru care au fost sancţionaţi disciplinar.</a:t>
            </a:r>
            <a:endParaRPr lang="vi-VN" dirty="0" smtClean="0">
              <a:latin typeface="+mj-lt"/>
            </a:endParaRPr>
          </a:p>
          <a:p>
            <a:r>
              <a:rPr lang="vi-VN" dirty="0">
                <a:latin typeface="+mj-lt"/>
              </a:rPr>
              <a:t>Indicii şi condiţiile de premiere, precum şi mărimile premiilor salariaţilor se stabilesc de </a:t>
            </a:r>
            <a:r>
              <a:rPr lang="vi-VN" dirty="0" smtClean="0">
                <a:latin typeface="+mj-lt"/>
              </a:rPr>
              <a:t>către conducătorii </a:t>
            </a:r>
            <a:r>
              <a:rPr lang="vi-VN" dirty="0">
                <a:latin typeface="+mj-lt"/>
              </a:rPr>
              <a:t>unităţilor bugetare, cu consultarea reprezentanţilor salariaţilor</a:t>
            </a:r>
            <a:r>
              <a:rPr lang="vi-VN" dirty="0" smtClean="0">
                <a:latin typeface="+mj-lt"/>
              </a:rPr>
              <a:t>.</a:t>
            </a:r>
            <a:r>
              <a:rPr lang="vi-VN" dirty="0">
                <a:latin typeface="+mj-lt"/>
              </a:rPr>
              <a:t> Personalul din unităţile bugetare</a:t>
            </a:r>
            <a:r>
              <a:rPr lang="vi-VN" dirty="0" smtClean="0">
                <a:latin typeface="+mj-lt"/>
              </a:rPr>
              <a:t>, </a:t>
            </a:r>
            <a:r>
              <a:rPr lang="vi-VN" dirty="0">
                <a:latin typeface="+mj-lt"/>
              </a:rPr>
              <a:t>poate beneficia, din contul şi în limitele fondului de salarizare pe anul respectiv, de </a:t>
            </a:r>
            <a:r>
              <a:rPr lang="vi-VN" b="1" dirty="0">
                <a:latin typeface="+mj-lt"/>
              </a:rPr>
              <a:t>premii cu prilejul jubileelor, sărbătorilor profesionale şi al zilelor de sărbătoare nelucrătoare, </a:t>
            </a:r>
            <a:r>
              <a:rPr lang="vi-VN" dirty="0">
                <a:latin typeface="+mj-lt"/>
              </a:rPr>
              <a:t>al căror cuantum, în fiecare caz, nu va depăşi salariul de funcţie lunar al salariatului premiat.</a:t>
            </a:r>
            <a:endParaRPr lang="ru-RU" dirty="0">
              <a:latin typeface="+mj-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582594"/>
          </a:xfrm>
        </p:spPr>
        <p:txBody>
          <a:bodyPr>
            <a:normAutofit/>
          </a:bodyPr>
          <a:lstStyle/>
          <a:p>
            <a:r>
              <a:rPr lang="ro-RO" sz="1600" dirty="0" smtClean="0">
                <a:latin typeface="Times New Roman" pitchFamily="18" charset="0"/>
                <a:cs typeface="Times New Roman" pitchFamily="18" charset="0"/>
              </a:rPr>
              <a:t>Studiu de caz, </a:t>
            </a:r>
            <a:r>
              <a:rPr lang="ro-RO" sz="1600" dirty="0" err="1" smtClean="0">
                <a:latin typeface="Times New Roman" pitchFamily="18" charset="0"/>
                <a:cs typeface="Times New Roman" pitchFamily="18" charset="0"/>
              </a:rPr>
              <a:t>gradinița</a:t>
            </a:r>
            <a:endParaRPr lang="ru-RU" sz="1600" dirty="0">
              <a:latin typeface="Times New Roman" pitchFamily="18" charset="0"/>
              <a:cs typeface="Times New Roman" pitchFamily="18" charset="0"/>
            </a:endParaRPr>
          </a:p>
        </p:txBody>
      </p:sp>
      <p:sp>
        <p:nvSpPr>
          <p:cNvPr id="3" name="Content Placeholder 2"/>
          <p:cNvSpPr>
            <a:spLocks noGrp="1"/>
          </p:cNvSpPr>
          <p:nvPr>
            <p:ph idx="1"/>
          </p:nvPr>
        </p:nvSpPr>
        <p:spPr>
          <a:xfrm>
            <a:off x="500034" y="571480"/>
            <a:ext cx="8229600" cy="6072230"/>
          </a:xfrm>
        </p:spPr>
        <p:txBody>
          <a:bodyPr>
            <a:normAutofit lnSpcReduction="10000"/>
          </a:bodyPr>
          <a:lstStyle/>
          <a:p>
            <a:pPr>
              <a:buNone/>
            </a:pPr>
            <a:r>
              <a:rPr lang="ro-RO" sz="1400" dirty="0" smtClean="0">
                <a:latin typeface="Times New Roman" pitchFamily="18" charset="0"/>
                <a:cs typeface="Times New Roman" pitchFamily="18" charset="0"/>
              </a:rPr>
              <a:t>1. </a:t>
            </a:r>
            <a:r>
              <a:rPr lang="ro-RO" sz="1200" dirty="0" err="1" smtClean="0">
                <a:latin typeface="Times New Roman" pitchFamily="18" charset="0"/>
                <a:cs typeface="Times New Roman" pitchFamily="18" charset="0"/>
              </a:rPr>
              <a:t>Calculați</a:t>
            </a:r>
            <a:r>
              <a:rPr lang="ro-RO" sz="1200" dirty="0" smtClean="0">
                <a:latin typeface="Times New Roman" pitchFamily="18" charset="0"/>
                <a:cs typeface="Times New Roman" pitchFamily="18" charset="0"/>
              </a:rPr>
              <a:t> salariul  </a:t>
            </a:r>
            <a:r>
              <a:rPr lang="ro-RO" sz="1200" b="1" dirty="0" smtClean="0">
                <a:latin typeface="Times New Roman" pitchFamily="18" charset="0"/>
                <a:cs typeface="Times New Roman" pitchFamily="18" charset="0"/>
              </a:rPr>
              <a:t>cadrului de sprijin</a:t>
            </a:r>
            <a:r>
              <a:rPr lang="ro-RO" sz="1200" dirty="0" smtClean="0">
                <a:latin typeface="Times New Roman" pitchFamily="18" charset="0"/>
                <a:cs typeface="Times New Roman" pitchFamily="18" charset="0"/>
              </a:rPr>
              <a:t>, studii superioare, vechime în muncă 14 ani, grad didactic II. </a:t>
            </a:r>
          </a:p>
          <a:p>
            <a:r>
              <a:rPr lang="ro-RO"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Salariu lunar – 2640 lei;</a:t>
            </a:r>
          </a:p>
          <a:p>
            <a:r>
              <a:rPr lang="ro-RO" sz="1200" dirty="0" smtClean="0">
                <a:latin typeface="Times New Roman" pitchFamily="18" charset="0"/>
                <a:cs typeface="Times New Roman" pitchFamily="18" charset="0"/>
              </a:rPr>
              <a:t>Spor vechime în muncă – 2640 x 20%=528 lei;</a:t>
            </a:r>
          </a:p>
          <a:p>
            <a:r>
              <a:rPr lang="ro-RO" sz="1200" dirty="0" smtClean="0">
                <a:latin typeface="Times New Roman" pitchFamily="18" charset="0"/>
                <a:cs typeface="Times New Roman" pitchFamily="18" charset="0"/>
              </a:rPr>
              <a:t>Supliment – 400lei.</a:t>
            </a:r>
          </a:p>
          <a:p>
            <a:pPr>
              <a:buNone/>
            </a:pPr>
            <a:r>
              <a:rPr lang="ro-RO"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        Total – 2640+528+400=3568 lei.</a:t>
            </a:r>
          </a:p>
          <a:p>
            <a:pPr>
              <a:buNone/>
            </a:pPr>
            <a:r>
              <a:rPr lang="ro-RO" sz="1200" dirty="0" smtClean="0">
                <a:latin typeface="Times New Roman" pitchFamily="18" charset="0"/>
                <a:cs typeface="Times New Roman" pitchFamily="18" charset="0"/>
              </a:rPr>
              <a:t>2. </a:t>
            </a:r>
            <a:r>
              <a:rPr lang="ro-RO" sz="1200" dirty="0" err="1" smtClean="0">
                <a:latin typeface="Times New Roman" pitchFamily="18" charset="0"/>
                <a:cs typeface="Times New Roman" pitchFamily="18" charset="0"/>
              </a:rPr>
              <a:t>Calculați</a:t>
            </a:r>
            <a:r>
              <a:rPr lang="ro-RO" sz="1200" dirty="0" smtClean="0">
                <a:latin typeface="Times New Roman" pitchFamily="18" charset="0"/>
                <a:cs typeface="Times New Roman" pitchFamily="18" charset="0"/>
              </a:rPr>
              <a:t> salariul </a:t>
            </a:r>
            <a:r>
              <a:rPr lang="ro-RO" sz="1200" b="1" dirty="0" smtClean="0">
                <a:latin typeface="Times New Roman" pitchFamily="18" charset="0"/>
                <a:cs typeface="Times New Roman" pitchFamily="18" charset="0"/>
              </a:rPr>
              <a:t>asistentei medicale</a:t>
            </a:r>
            <a:r>
              <a:rPr lang="ro-RO" sz="1200" dirty="0" smtClean="0">
                <a:latin typeface="Times New Roman" pitchFamily="18" charset="0"/>
                <a:cs typeface="Times New Roman" pitchFamily="18" charset="0"/>
              </a:rPr>
              <a:t>, studii medii de specialitate, vechime în muncă 23 ani, categorie de calificare I, spor </a:t>
            </a:r>
            <a:r>
              <a:rPr lang="ro-RO" sz="1200" dirty="0" err="1" smtClean="0">
                <a:latin typeface="Times New Roman" pitchFamily="18" charset="0"/>
                <a:cs typeface="Times New Roman" pitchFamily="18" charset="0"/>
              </a:rPr>
              <a:t>condiții</a:t>
            </a:r>
            <a:r>
              <a:rPr lang="ro-RO" sz="1200" dirty="0" smtClean="0">
                <a:latin typeface="Times New Roman" pitchFamily="18" charset="0"/>
                <a:cs typeface="Times New Roman" pitchFamily="18" charset="0"/>
              </a:rPr>
              <a:t> nocive, după atestarea locului de muncă – 140 lei, sarcina – 0,5 </a:t>
            </a:r>
            <a:r>
              <a:rPr lang="ro-RO" sz="1200" dirty="0" err="1" smtClean="0">
                <a:latin typeface="Times New Roman" pitchFamily="18" charset="0"/>
                <a:cs typeface="Times New Roman" pitchFamily="18" charset="0"/>
              </a:rPr>
              <a:t>unități</a:t>
            </a:r>
            <a:r>
              <a:rPr lang="ro-RO" sz="1200" dirty="0" smtClean="0">
                <a:latin typeface="Times New Roman" pitchFamily="18" charset="0"/>
                <a:cs typeface="Times New Roman" pitchFamily="18" charset="0"/>
              </a:rPr>
              <a:t>.</a:t>
            </a:r>
          </a:p>
          <a:p>
            <a:r>
              <a:rPr lang="ro-RO" sz="1200" dirty="0" smtClean="0">
                <a:latin typeface="Times New Roman" pitchFamily="18" charset="0"/>
                <a:cs typeface="Times New Roman" pitchFamily="18" charset="0"/>
              </a:rPr>
              <a:t> Salariu tarifar pentru categoria de salarizare13 -1342 x 50%=671 lei;</a:t>
            </a:r>
          </a:p>
          <a:p>
            <a:r>
              <a:rPr lang="ro-RO" sz="1200" dirty="0" smtClean="0">
                <a:latin typeface="Times New Roman" pitchFamily="18" charset="0"/>
                <a:cs typeface="Times New Roman" pitchFamily="18" charset="0"/>
              </a:rPr>
              <a:t>Spor vechime în muncă – 671x30%=201 lei;</a:t>
            </a:r>
          </a:p>
          <a:p>
            <a:r>
              <a:rPr lang="ro-RO" sz="1200" dirty="0" smtClean="0">
                <a:latin typeface="Times New Roman" pitchFamily="18" charset="0"/>
                <a:cs typeface="Times New Roman" pitchFamily="18" charset="0"/>
              </a:rPr>
              <a:t>Spor pentru calificare – 671x40%=268 lei;</a:t>
            </a:r>
          </a:p>
          <a:p>
            <a:r>
              <a:rPr lang="ro-RO" sz="1200" dirty="0" smtClean="0">
                <a:latin typeface="Times New Roman" pitchFamily="18" charset="0"/>
                <a:cs typeface="Times New Roman" pitchFamily="18" charset="0"/>
              </a:rPr>
              <a:t>Spor intensitatea muncii – 671x30%=201 lei</a:t>
            </a:r>
          </a:p>
          <a:p>
            <a:r>
              <a:rPr lang="ro-RO" sz="1200" dirty="0" smtClean="0">
                <a:latin typeface="Times New Roman" pitchFamily="18" charset="0"/>
                <a:cs typeface="Times New Roman" pitchFamily="18" charset="0"/>
              </a:rPr>
              <a:t>Spor </a:t>
            </a:r>
            <a:r>
              <a:rPr lang="ro-RO" sz="1200" dirty="0" err="1" smtClean="0">
                <a:latin typeface="Times New Roman" pitchFamily="18" charset="0"/>
                <a:cs typeface="Times New Roman" pitchFamily="18" charset="0"/>
              </a:rPr>
              <a:t>condiții</a:t>
            </a:r>
            <a:r>
              <a:rPr lang="ro-RO" sz="1200" dirty="0" smtClean="0">
                <a:latin typeface="Times New Roman" pitchFamily="18" charset="0"/>
                <a:cs typeface="Times New Roman" pitchFamily="18" charset="0"/>
              </a:rPr>
              <a:t> nocive – 140x50% =70 lei</a:t>
            </a:r>
          </a:p>
          <a:p>
            <a:pPr>
              <a:buNone/>
            </a:pPr>
            <a:r>
              <a:rPr lang="ro-RO"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         Total  - 671+201+268+201+70=1411 lei</a:t>
            </a:r>
          </a:p>
          <a:p>
            <a:pPr>
              <a:buNone/>
            </a:pPr>
            <a:r>
              <a:rPr lang="ro-RO" sz="1200" dirty="0" smtClean="0">
                <a:latin typeface="Times New Roman" pitchFamily="18" charset="0"/>
                <a:cs typeface="Times New Roman" pitchFamily="18" charset="0"/>
              </a:rPr>
              <a:t>3. </a:t>
            </a:r>
            <a:r>
              <a:rPr lang="ro-RO" sz="1200" dirty="0" err="1" smtClean="0">
                <a:latin typeface="Times New Roman" pitchFamily="18" charset="0"/>
                <a:cs typeface="Times New Roman" pitchFamily="18" charset="0"/>
              </a:rPr>
              <a:t>Calculați</a:t>
            </a:r>
            <a:r>
              <a:rPr lang="ro-RO" sz="1200" dirty="0" smtClean="0">
                <a:latin typeface="Times New Roman" pitchFamily="18" charset="0"/>
                <a:cs typeface="Times New Roman" pitchFamily="18" charset="0"/>
              </a:rPr>
              <a:t> salariul </a:t>
            </a:r>
            <a:r>
              <a:rPr lang="ro-RO" sz="1200" b="1" dirty="0" smtClean="0">
                <a:latin typeface="Times New Roman" pitchFamily="18" charset="0"/>
                <a:cs typeface="Times New Roman" pitchFamily="18" charset="0"/>
              </a:rPr>
              <a:t>sefului de gospodărie</a:t>
            </a:r>
            <a:r>
              <a:rPr lang="ro-RO" sz="1200" dirty="0" smtClean="0">
                <a:latin typeface="Times New Roman" pitchFamily="18" charset="0"/>
                <a:cs typeface="Times New Roman" pitchFamily="18" charset="0"/>
              </a:rPr>
              <a:t>, vechime în muncă 12 ani.</a:t>
            </a:r>
          </a:p>
          <a:p>
            <a:r>
              <a:rPr lang="ro-RO" sz="1200" dirty="0" smtClean="0">
                <a:latin typeface="Times New Roman" pitchFamily="18" charset="0"/>
                <a:cs typeface="Times New Roman" pitchFamily="18" charset="0"/>
              </a:rPr>
              <a:t>Salariul tarifar pentru categoria 6 de salarizare – 1080 lei</a:t>
            </a:r>
          </a:p>
          <a:p>
            <a:r>
              <a:rPr lang="ro-RO" sz="1200" dirty="0" smtClean="0">
                <a:latin typeface="Times New Roman" pitchFamily="18" charset="0"/>
                <a:cs typeface="Times New Roman" pitchFamily="18" charset="0"/>
              </a:rPr>
              <a:t>Spor vechime în muncă – 1080x20% =216 lei</a:t>
            </a:r>
          </a:p>
          <a:p>
            <a:pPr>
              <a:buNone/>
            </a:pPr>
            <a:r>
              <a:rPr lang="ro-RO"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          Total – 1080+216 = 1296 lei   </a:t>
            </a:r>
          </a:p>
          <a:p>
            <a:pPr>
              <a:buNone/>
            </a:pPr>
            <a:r>
              <a:rPr lang="ro-RO" sz="1200" dirty="0" smtClean="0">
                <a:latin typeface="Times New Roman" pitchFamily="18" charset="0"/>
                <a:cs typeface="Times New Roman" pitchFamily="18" charset="0"/>
              </a:rPr>
              <a:t>4. </a:t>
            </a:r>
            <a:r>
              <a:rPr lang="ro-RO" sz="1200" dirty="0" err="1" smtClean="0">
                <a:latin typeface="Times New Roman" pitchFamily="18" charset="0"/>
                <a:cs typeface="Times New Roman" pitchFamily="18" charset="0"/>
              </a:rPr>
              <a:t>Calculați</a:t>
            </a:r>
            <a:r>
              <a:rPr lang="ro-RO" sz="1200" dirty="0" smtClean="0">
                <a:latin typeface="Times New Roman" pitchFamily="18" charset="0"/>
                <a:cs typeface="Times New Roman" pitchFamily="18" charset="0"/>
              </a:rPr>
              <a:t> salariul </a:t>
            </a:r>
            <a:r>
              <a:rPr lang="ro-RO" sz="1200" b="1" dirty="0" smtClean="0">
                <a:latin typeface="Times New Roman" pitchFamily="18" charset="0"/>
                <a:cs typeface="Times New Roman" pitchFamily="18" charset="0"/>
              </a:rPr>
              <a:t>ajutorului de educator</a:t>
            </a:r>
            <a:r>
              <a:rPr lang="ro-RO" sz="1200" dirty="0" smtClean="0">
                <a:latin typeface="Times New Roman" pitchFamily="18" charset="0"/>
                <a:cs typeface="Times New Roman" pitchFamily="18" charset="0"/>
              </a:rPr>
              <a:t>, vechime în muncă 7 ani, </a:t>
            </a:r>
            <a:r>
              <a:rPr lang="ro-RO" sz="1200" dirty="0" err="1" smtClean="0">
                <a:latin typeface="Times New Roman" pitchFamily="18" charset="0"/>
                <a:cs typeface="Times New Roman" pitchFamily="18" charset="0"/>
              </a:rPr>
              <a:t>condiții</a:t>
            </a:r>
            <a:r>
              <a:rPr lang="ro-RO" sz="1200" dirty="0" smtClean="0">
                <a:latin typeface="Times New Roman" pitchFamily="18" charset="0"/>
                <a:cs typeface="Times New Roman" pitchFamily="18" charset="0"/>
              </a:rPr>
              <a:t> nocive -100 lei</a:t>
            </a:r>
          </a:p>
          <a:p>
            <a:r>
              <a:rPr lang="ro-RO" sz="1200" dirty="0" err="1" smtClean="0">
                <a:latin typeface="Times New Roman" pitchFamily="18" charset="0"/>
                <a:cs typeface="Times New Roman" pitchFamily="18" charset="0"/>
              </a:rPr>
              <a:t>Salriul</a:t>
            </a:r>
            <a:r>
              <a:rPr lang="ro-RO" sz="1200" dirty="0" smtClean="0">
                <a:latin typeface="Times New Roman" pitchFamily="18" charset="0"/>
                <a:cs typeface="Times New Roman" pitchFamily="18" charset="0"/>
              </a:rPr>
              <a:t> tarifar pentru categoria5 de salarizare – 1060 lei</a:t>
            </a:r>
          </a:p>
          <a:p>
            <a:r>
              <a:rPr lang="ro-RO" sz="1200" dirty="0" smtClean="0">
                <a:latin typeface="Times New Roman" pitchFamily="18" charset="0"/>
                <a:cs typeface="Times New Roman" pitchFamily="18" charset="0"/>
              </a:rPr>
              <a:t>Spor vechime în muncă -1060x15%=159 lei</a:t>
            </a:r>
          </a:p>
          <a:p>
            <a:r>
              <a:rPr lang="ro-RO" sz="1200" dirty="0" smtClean="0">
                <a:latin typeface="Times New Roman" pitchFamily="18" charset="0"/>
                <a:cs typeface="Times New Roman" pitchFamily="18" charset="0"/>
              </a:rPr>
              <a:t>Spor 10% - 1060x10%=106 lei</a:t>
            </a:r>
          </a:p>
          <a:p>
            <a:r>
              <a:rPr lang="ro-RO" sz="1200" dirty="0" smtClean="0">
                <a:latin typeface="Times New Roman" pitchFamily="18" charset="0"/>
                <a:cs typeface="Times New Roman" pitchFamily="18" charset="0"/>
              </a:rPr>
              <a:t>Spor </a:t>
            </a:r>
            <a:r>
              <a:rPr lang="ro-RO" sz="1200" dirty="0" err="1" smtClean="0">
                <a:latin typeface="Times New Roman" pitchFamily="18" charset="0"/>
                <a:cs typeface="Times New Roman" pitchFamily="18" charset="0"/>
              </a:rPr>
              <a:t>condiții</a:t>
            </a:r>
            <a:r>
              <a:rPr lang="ro-RO" sz="1200" dirty="0" smtClean="0">
                <a:latin typeface="Times New Roman" pitchFamily="18" charset="0"/>
                <a:cs typeface="Times New Roman" pitchFamily="18" charset="0"/>
              </a:rPr>
              <a:t> nocive – 100 lei</a:t>
            </a:r>
          </a:p>
          <a:p>
            <a:pPr>
              <a:buNone/>
            </a:pPr>
            <a:r>
              <a:rPr lang="ro-RO" sz="1200" dirty="0" smtClean="0">
                <a:latin typeface="Times New Roman" pitchFamily="18" charset="0"/>
                <a:cs typeface="Times New Roman" pitchFamily="18" charset="0"/>
              </a:rPr>
              <a:t> </a:t>
            </a:r>
            <a:r>
              <a:rPr lang="ro-RO" sz="1200" dirty="0" smtClean="0">
                <a:latin typeface="Times New Roman" pitchFamily="18" charset="0"/>
                <a:cs typeface="Times New Roman" pitchFamily="18" charset="0"/>
              </a:rPr>
              <a:t>          Total – 1060+159+106+100 =1425</a:t>
            </a:r>
          </a:p>
          <a:p>
            <a:pPr>
              <a:buNone/>
            </a:pPr>
            <a:r>
              <a:rPr lang="ro-RO" sz="1400" dirty="0" smtClean="0">
                <a:latin typeface="Times New Roman" pitchFamily="18" charset="0"/>
                <a:cs typeface="Times New Roman" pitchFamily="18" charset="0"/>
              </a:rPr>
              <a:t>5. </a:t>
            </a:r>
            <a:r>
              <a:rPr lang="ro-RO" sz="1400" dirty="0" err="1" smtClean="0">
                <a:latin typeface="Times New Roman" pitchFamily="18" charset="0"/>
                <a:cs typeface="Times New Roman" pitchFamily="18" charset="0"/>
              </a:rPr>
              <a:t>Calculați</a:t>
            </a:r>
            <a:r>
              <a:rPr lang="ro-RO" sz="1400" dirty="0" smtClean="0">
                <a:latin typeface="Times New Roman" pitchFamily="18" charset="0"/>
                <a:cs typeface="Times New Roman" pitchFamily="18" charset="0"/>
              </a:rPr>
              <a:t> salariul </a:t>
            </a:r>
            <a:r>
              <a:rPr lang="ro-RO" sz="1400" b="1" dirty="0" err="1" smtClean="0">
                <a:latin typeface="Times New Roman" pitchFamily="18" charset="0"/>
                <a:cs typeface="Times New Roman" pitchFamily="18" charset="0"/>
              </a:rPr>
              <a:t>șefei</a:t>
            </a:r>
            <a:r>
              <a:rPr lang="ro-RO" sz="1400" b="1" dirty="0" smtClean="0">
                <a:latin typeface="Times New Roman" pitchFamily="18" charset="0"/>
                <a:cs typeface="Times New Roman" pitchFamily="18" charset="0"/>
              </a:rPr>
              <a:t> de </a:t>
            </a:r>
            <a:r>
              <a:rPr lang="ro-RO" sz="1400" b="1" dirty="0" err="1" smtClean="0">
                <a:latin typeface="Times New Roman" pitchFamily="18" charset="0"/>
                <a:cs typeface="Times New Roman" pitchFamily="18" charset="0"/>
              </a:rPr>
              <a:t>grădiniță</a:t>
            </a:r>
            <a:r>
              <a:rPr lang="ro-RO" sz="1400" dirty="0" smtClean="0">
                <a:latin typeface="Times New Roman" pitchFamily="18" charset="0"/>
                <a:cs typeface="Times New Roman" pitchFamily="18" charset="0"/>
              </a:rPr>
              <a:t>, studii superioare, vechime în muncă 18 ani, grad didactic II, grad managerial II, activează 4 grupe.</a:t>
            </a:r>
          </a:p>
          <a:p>
            <a:r>
              <a:rPr lang="ro-RO" sz="1400" dirty="0" smtClean="0">
                <a:latin typeface="Times New Roman" pitchFamily="18" charset="0"/>
                <a:cs typeface="Times New Roman" pitchFamily="18" charset="0"/>
              </a:rPr>
              <a:t>Salariul </a:t>
            </a:r>
            <a:r>
              <a:rPr lang="ro-RO" sz="1400" dirty="0" err="1" smtClean="0">
                <a:latin typeface="Times New Roman" pitchFamily="18" charset="0"/>
                <a:cs typeface="Times New Roman" pitchFamily="18" charset="0"/>
              </a:rPr>
              <a:t>funcției</a:t>
            </a:r>
            <a:r>
              <a:rPr lang="ro-RO" sz="1400" dirty="0" smtClean="0">
                <a:latin typeface="Times New Roman" pitchFamily="18" charset="0"/>
                <a:cs typeface="Times New Roman" pitchFamily="18" charset="0"/>
              </a:rPr>
              <a:t>–2640 lei+</a:t>
            </a:r>
            <a:r>
              <a:rPr lang="ro-RO" sz="1400" dirty="0" err="1" smtClean="0">
                <a:latin typeface="Times New Roman" pitchFamily="18" charset="0"/>
                <a:cs typeface="Times New Roman" pitchFamily="18" charset="0"/>
              </a:rPr>
              <a:t>indemnizația</a:t>
            </a:r>
            <a:r>
              <a:rPr lang="ro-RO" sz="1400" dirty="0" smtClean="0">
                <a:latin typeface="Times New Roman" pitchFamily="18" charset="0"/>
                <a:cs typeface="Times New Roman" pitchFamily="18" charset="0"/>
              </a:rPr>
              <a:t> de conducere 15%+5% gradul managerial= 20 % - 528 lei=3168 lei</a:t>
            </a:r>
          </a:p>
          <a:p>
            <a:r>
              <a:rPr lang="ro-RO" sz="1400" dirty="0" smtClean="0">
                <a:latin typeface="Times New Roman" pitchFamily="18" charset="0"/>
                <a:cs typeface="Times New Roman" pitchFamily="18" charset="0"/>
              </a:rPr>
              <a:t>Spor vechime în muncă – 3168x25%=792 lei</a:t>
            </a:r>
          </a:p>
          <a:p>
            <a:r>
              <a:rPr lang="ro-RO" sz="1400" dirty="0" smtClean="0">
                <a:latin typeface="Times New Roman" pitchFamily="18" charset="0"/>
                <a:cs typeface="Times New Roman" pitchFamily="18" charset="0"/>
              </a:rPr>
              <a:t>Spor grad didactic – 3168x30%=950 lei</a:t>
            </a:r>
          </a:p>
          <a:p>
            <a:pPr>
              <a:buNone/>
            </a:pPr>
            <a:r>
              <a:rPr lang="ro-RO" sz="1400" dirty="0" smtClean="0">
                <a:latin typeface="Times New Roman" pitchFamily="18" charset="0"/>
                <a:cs typeface="Times New Roman" pitchFamily="18" charset="0"/>
              </a:rPr>
              <a:t> </a:t>
            </a:r>
            <a:r>
              <a:rPr lang="ro-RO" sz="1400" dirty="0" smtClean="0">
                <a:latin typeface="Times New Roman" pitchFamily="18" charset="0"/>
                <a:cs typeface="Times New Roman" pitchFamily="18" charset="0"/>
              </a:rPr>
              <a:t>        Total – 3168+792 + 950 lei = 4197 lei</a:t>
            </a:r>
            <a:endParaRPr lang="ru-RU" sz="1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25404"/>
          </a:xfrm>
        </p:spPr>
        <p:txBody>
          <a:bodyPr>
            <a:normAutofit fontScale="90000"/>
          </a:bodyPr>
          <a:lstStyle/>
          <a:p>
            <a:r>
              <a:rPr lang="ro-RO" sz="1600" dirty="0" smtClean="0">
                <a:latin typeface="Times New Roman" pitchFamily="18" charset="0"/>
                <a:cs typeface="Times New Roman" pitchFamily="18" charset="0"/>
              </a:rPr>
              <a:t>Studiu de caz, </a:t>
            </a:r>
            <a:r>
              <a:rPr lang="ro-RO" sz="1600" dirty="0" err="1" smtClean="0">
                <a:latin typeface="Times New Roman" pitchFamily="18" charset="0"/>
                <a:cs typeface="Times New Roman" pitchFamily="18" charset="0"/>
              </a:rPr>
              <a:t>școala</a:t>
            </a:r>
            <a:endParaRPr lang="ru-RU" sz="1600" dirty="0">
              <a:latin typeface="Times New Roman" pitchFamily="18" charset="0"/>
              <a:cs typeface="Times New Roman" pitchFamily="18" charset="0"/>
            </a:endParaRPr>
          </a:p>
        </p:txBody>
      </p:sp>
      <p:sp>
        <p:nvSpPr>
          <p:cNvPr id="3" name="Content Placeholder 2"/>
          <p:cNvSpPr>
            <a:spLocks noGrp="1"/>
          </p:cNvSpPr>
          <p:nvPr>
            <p:ph idx="1"/>
          </p:nvPr>
        </p:nvSpPr>
        <p:spPr>
          <a:xfrm>
            <a:off x="357158" y="500042"/>
            <a:ext cx="8229600" cy="6072230"/>
          </a:xfrm>
        </p:spPr>
        <p:txBody>
          <a:bodyPr>
            <a:normAutofit fontScale="92500" lnSpcReduction="10000"/>
          </a:bodyPr>
          <a:lstStyle/>
          <a:p>
            <a:pPr>
              <a:buAutoNum type="arabicPeriod"/>
            </a:pPr>
            <a:r>
              <a:rPr lang="ro-RO" sz="1400" dirty="0" err="1" smtClean="0">
                <a:latin typeface="Times New Roman" pitchFamily="18" charset="0"/>
                <a:cs typeface="Times New Roman" pitchFamily="18" charset="0"/>
              </a:rPr>
              <a:t>Calculați</a:t>
            </a:r>
            <a:r>
              <a:rPr lang="ro-RO" sz="1400" dirty="0" smtClean="0">
                <a:latin typeface="Times New Roman" pitchFamily="18" charset="0"/>
                <a:cs typeface="Times New Roman" pitchFamily="18" charset="0"/>
              </a:rPr>
              <a:t> salariul profesorului de chimie, studii superioare, vechime în muncă13 ani, grad didactic I, </a:t>
            </a:r>
            <a:r>
              <a:rPr lang="ro-RO" sz="1400" dirty="0" err="1" smtClean="0">
                <a:latin typeface="Times New Roman" pitchFamily="18" charset="0"/>
                <a:cs typeface="Times New Roman" pitchFamily="18" charset="0"/>
              </a:rPr>
              <a:t>muncește</a:t>
            </a:r>
            <a:r>
              <a:rPr lang="ro-RO" sz="1400" dirty="0" smtClean="0">
                <a:latin typeface="Times New Roman" pitchFamily="18" charset="0"/>
                <a:cs typeface="Times New Roman" pitchFamily="18" charset="0"/>
              </a:rPr>
              <a:t> în </a:t>
            </a:r>
            <a:r>
              <a:rPr lang="ro-RO" sz="1400" dirty="0" err="1" smtClean="0">
                <a:latin typeface="Times New Roman" pitchFamily="18" charset="0"/>
                <a:cs typeface="Times New Roman" pitchFamily="18" charset="0"/>
              </a:rPr>
              <a:t>condoții</a:t>
            </a:r>
            <a:r>
              <a:rPr lang="ro-RO" sz="1400" dirty="0" smtClean="0">
                <a:latin typeface="Times New Roman" pitchFamily="18" charset="0"/>
                <a:cs typeface="Times New Roman" pitchFamily="18" charset="0"/>
              </a:rPr>
              <a:t> nocive, diriginte.</a:t>
            </a:r>
          </a:p>
          <a:p>
            <a:pPr>
              <a:buFontTx/>
              <a:buChar char="-"/>
            </a:pPr>
            <a:r>
              <a:rPr lang="ro-RO" sz="1400" dirty="0" err="1" smtClean="0">
                <a:latin typeface="Times New Roman" pitchFamily="18" charset="0"/>
                <a:cs typeface="Times New Roman" pitchFamily="18" charset="0"/>
              </a:rPr>
              <a:t>Salriul</a:t>
            </a:r>
            <a:r>
              <a:rPr lang="ro-RO" sz="1400" dirty="0" smtClean="0">
                <a:latin typeface="Times New Roman" pitchFamily="18" charset="0"/>
                <a:cs typeface="Times New Roman" pitchFamily="18" charset="0"/>
              </a:rPr>
              <a:t> lunar-2640 lei;</a:t>
            </a:r>
          </a:p>
          <a:p>
            <a:pPr>
              <a:buFontTx/>
              <a:buChar char="-"/>
            </a:pPr>
            <a:r>
              <a:rPr lang="ro-RO" sz="1400" dirty="0" smtClean="0">
                <a:latin typeface="Times New Roman" pitchFamily="18" charset="0"/>
                <a:cs typeface="Times New Roman" pitchFamily="18" charset="0"/>
              </a:rPr>
              <a:t>Spor vechime în muncă – 528 lei;</a:t>
            </a:r>
          </a:p>
          <a:p>
            <a:pPr>
              <a:buFontTx/>
              <a:buChar char="-"/>
            </a:pPr>
            <a:r>
              <a:rPr lang="ro-RO" sz="1400" dirty="0" smtClean="0">
                <a:latin typeface="Times New Roman" pitchFamily="18" charset="0"/>
                <a:cs typeface="Times New Roman" pitchFamily="18" charset="0"/>
              </a:rPr>
              <a:t>Spor grad didactic – 1056 lei;</a:t>
            </a:r>
          </a:p>
          <a:p>
            <a:pPr>
              <a:buFontTx/>
              <a:buChar char="-"/>
            </a:pPr>
            <a:r>
              <a:rPr lang="ro-RO" sz="1400" dirty="0" smtClean="0">
                <a:latin typeface="Times New Roman" pitchFamily="18" charset="0"/>
                <a:cs typeface="Times New Roman" pitchFamily="18" charset="0"/>
              </a:rPr>
              <a:t>Spor </a:t>
            </a:r>
            <a:r>
              <a:rPr lang="ro-RO" sz="1400" dirty="0" err="1" smtClean="0">
                <a:latin typeface="Times New Roman" pitchFamily="18" charset="0"/>
                <a:cs typeface="Times New Roman" pitchFamily="18" charset="0"/>
              </a:rPr>
              <a:t>condiții</a:t>
            </a:r>
            <a:r>
              <a:rPr lang="ro-RO" sz="1400" dirty="0" smtClean="0">
                <a:latin typeface="Times New Roman" pitchFamily="18" charset="0"/>
                <a:cs typeface="Times New Roman" pitchFamily="18" charset="0"/>
              </a:rPr>
              <a:t> nocive – 100 lei;</a:t>
            </a:r>
          </a:p>
          <a:p>
            <a:pPr>
              <a:buFontTx/>
              <a:buChar char="-"/>
            </a:pPr>
            <a:r>
              <a:rPr lang="ro-RO" sz="1400" dirty="0" smtClean="0">
                <a:latin typeface="Times New Roman" pitchFamily="18" charset="0"/>
                <a:cs typeface="Times New Roman" pitchFamily="18" charset="0"/>
              </a:rPr>
              <a:t>Supliment </a:t>
            </a:r>
            <a:r>
              <a:rPr lang="ro-RO" sz="1400" dirty="0" err="1" smtClean="0">
                <a:latin typeface="Times New Roman" pitchFamily="18" charset="0"/>
                <a:cs typeface="Times New Roman" pitchFamily="18" charset="0"/>
              </a:rPr>
              <a:t>dirigenție</a:t>
            </a:r>
            <a:r>
              <a:rPr lang="ro-RO" sz="1400" dirty="0" smtClean="0">
                <a:latin typeface="Times New Roman" pitchFamily="18" charset="0"/>
                <a:cs typeface="Times New Roman" pitchFamily="18" charset="0"/>
              </a:rPr>
              <a:t> – 180 lei;</a:t>
            </a:r>
          </a:p>
          <a:p>
            <a:pPr>
              <a:buFontTx/>
              <a:buChar char="-"/>
            </a:pPr>
            <a:r>
              <a:rPr lang="ro-RO" sz="1400" dirty="0" smtClean="0">
                <a:latin typeface="Times New Roman" pitchFamily="18" charset="0"/>
                <a:cs typeface="Times New Roman" pitchFamily="18" charset="0"/>
              </a:rPr>
              <a:t>Supliment controlul caietelor – 20 lei;</a:t>
            </a:r>
          </a:p>
          <a:p>
            <a:pPr>
              <a:buFontTx/>
              <a:buChar char="-"/>
            </a:pPr>
            <a:r>
              <a:rPr lang="ro-RO" sz="1400" dirty="0" smtClean="0">
                <a:latin typeface="Times New Roman" pitchFamily="18" charset="0"/>
                <a:cs typeface="Times New Roman" pitchFamily="18" charset="0"/>
              </a:rPr>
              <a:t>Supliment cabinet – 50 lei</a:t>
            </a:r>
          </a:p>
          <a:p>
            <a:pPr>
              <a:buNone/>
            </a:pPr>
            <a:r>
              <a:rPr lang="ro-RO" sz="1400" dirty="0" smtClean="0">
                <a:latin typeface="Times New Roman" pitchFamily="18" charset="0"/>
                <a:cs typeface="Times New Roman" pitchFamily="18" charset="0"/>
              </a:rPr>
              <a:t> </a:t>
            </a:r>
            <a:r>
              <a:rPr lang="ro-RO" sz="1400" dirty="0" smtClean="0">
                <a:latin typeface="Times New Roman" pitchFamily="18" charset="0"/>
                <a:cs typeface="Times New Roman" pitchFamily="18" charset="0"/>
              </a:rPr>
              <a:t>        Total – 2640+528+1056+350 = 4574 lei</a:t>
            </a:r>
          </a:p>
          <a:p>
            <a:pPr>
              <a:buNone/>
            </a:pPr>
            <a:r>
              <a:rPr lang="ro-RO" sz="1400" dirty="0" smtClean="0">
                <a:latin typeface="Times New Roman" pitchFamily="18" charset="0"/>
                <a:cs typeface="Times New Roman" pitchFamily="18" charset="0"/>
              </a:rPr>
              <a:t>2.  </a:t>
            </a:r>
            <a:r>
              <a:rPr lang="ro-RO" sz="1400" dirty="0" err="1" smtClean="0">
                <a:latin typeface="Times New Roman" pitchFamily="18" charset="0"/>
                <a:cs typeface="Times New Roman" pitchFamily="18" charset="0"/>
              </a:rPr>
              <a:t>Calculați</a:t>
            </a:r>
            <a:r>
              <a:rPr lang="ro-RO" sz="1400" dirty="0" smtClean="0">
                <a:latin typeface="Times New Roman" pitchFamily="18" charset="0"/>
                <a:cs typeface="Times New Roman" pitchFamily="18" charset="0"/>
              </a:rPr>
              <a:t> salariul bibliotecarei, studii medii de specialitate, vechime în muncă 15 ani, grad de calificare II, </a:t>
            </a:r>
            <a:r>
              <a:rPr lang="ro-RO" sz="1400" dirty="0" err="1" smtClean="0">
                <a:latin typeface="Times New Roman" pitchFamily="18" charset="0"/>
                <a:cs typeface="Times New Roman" pitchFamily="18" charset="0"/>
              </a:rPr>
              <a:t>condiții</a:t>
            </a:r>
            <a:r>
              <a:rPr lang="ro-RO" sz="1400" dirty="0" smtClean="0">
                <a:latin typeface="Times New Roman" pitchFamily="18" charset="0"/>
                <a:cs typeface="Times New Roman" pitchFamily="18" charset="0"/>
              </a:rPr>
              <a:t> nocive, 5000 manuale, 0,5 sarcină.</a:t>
            </a:r>
          </a:p>
          <a:p>
            <a:pPr>
              <a:buFontTx/>
              <a:buChar char="-"/>
            </a:pPr>
            <a:r>
              <a:rPr lang="ro-RO" sz="1400" dirty="0" smtClean="0">
                <a:latin typeface="Times New Roman" pitchFamily="18" charset="0"/>
                <a:cs typeface="Times New Roman" pitchFamily="18" charset="0"/>
              </a:rPr>
              <a:t>Salariul conform categoriei 12 de salarizare – 1320, pentru 0,5 sarcină – 660 lei.</a:t>
            </a:r>
          </a:p>
          <a:p>
            <a:pPr>
              <a:buFontTx/>
              <a:buChar char="-"/>
            </a:pPr>
            <a:r>
              <a:rPr lang="ro-RO" sz="1400" dirty="0" smtClean="0">
                <a:latin typeface="Times New Roman" pitchFamily="18" charset="0"/>
                <a:cs typeface="Times New Roman" pitchFamily="18" charset="0"/>
              </a:rPr>
              <a:t>Spor pentru personalul bibliotecilor </a:t>
            </a:r>
            <a:r>
              <a:rPr lang="ro-RO" sz="1400" dirty="0" err="1" smtClean="0">
                <a:latin typeface="Times New Roman" pitchFamily="18" charset="0"/>
                <a:cs typeface="Times New Roman" pitchFamily="18" charset="0"/>
              </a:rPr>
              <a:t>școlare</a:t>
            </a:r>
            <a:r>
              <a:rPr lang="ro-RO" sz="1400" dirty="0" smtClean="0">
                <a:latin typeface="Times New Roman" pitchFamily="18" charset="0"/>
                <a:cs typeface="Times New Roman" pitchFamily="18" charset="0"/>
              </a:rPr>
              <a:t> – 660 x 20% =132 lei;</a:t>
            </a:r>
          </a:p>
          <a:p>
            <a:pPr>
              <a:buFontTx/>
              <a:buChar char="-"/>
            </a:pPr>
            <a:r>
              <a:rPr lang="ro-RO" sz="1400" dirty="0" smtClean="0">
                <a:latin typeface="Times New Roman" pitchFamily="18" charset="0"/>
                <a:cs typeface="Times New Roman" pitchFamily="18" charset="0"/>
              </a:rPr>
              <a:t>Spor pentru intensitatea muncii – 660 x 20% = 132 lei;</a:t>
            </a:r>
          </a:p>
          <a:p>
            <a:pPr>
              <a:buFontTx/>
              <a:buChar char="-"/>
            </a:pPr>
            <a:r>
              <a:rPr lang="ro-RO" sz="1400" dirty="0" smtClean="0">
                <a:latin typeface="Times New Roman" pitchFamily="18" charset="0"/>
                <a:cs typeface="Times New Roman" pitchFamily="18" charset="0"/>
              </a:rPr>
              <a:t>Spor vechime în muncă – 660 x 25% = 165 lei;</a:t>
            </a:r>
          </a:p>
          <a:p>
            <a:pPr>
              <a:buFontTx/>
              <a:buChar char="-"/>
            </a:pPr>
            <a:r>
              <a:rPr lang="ro-RO" sz="1400" dirty="0" smtClean="0">
                <a:latin typeface="Times New Roman" pitchFamily="18" charset="0"/>
                <a:cs typeface="Times New Roman" pitchFamily="18" charset="0"/>
              </a:rPr>
              <a:t>Spor grad de calificare – 660 x 30% = 198 lei;</a:t>
            </a:r>
          </a:p>
          <a:p>
            <a:pPr>
              <a:buFontTx/>
              <a:buChar char="-"/>
            </a:pPr>
            <a:r>
              <a:rPr lang="ro-RO" sz="1400" dirty="0" smtClean="0">
                <a:latin typeface="Times New Roman" pitchFamily="18" charset="0"/>
                <a:cs typeface="Times New Roman" pitchFamily="18" charset="0"/>
              </a:rPr>
              <a:t>Spor </a:t>
            </a:r>
            <a:r>
              <a:rPr lang="ro-RO" sz="1400" dirty="0" err="1" smtClean="0">
                <a:latin typeface="Times New Roman" pitchFamily="18" charset="0"/>
                <a:cs typeface="Times New Roman" pitchFamily="18" charset="0"/>
              </a:rPr>
              <a:t>condiții</a:t>
            </a:r>
            <a:r>
              <a:rPr lang="ro-RO" sz="1400" dirty="0" smtClean="0">
                <a:latin typeface="Times New Roman" pitchFamily="18" charset="0"/>
                <a:cs typeface="Times New Roman" pitchFamily="18" charset="0"/>
              </a:rPr>
              <a:t> nocive – 70 lei;</a:t>
            </a:r>
          </a:p>
          <a:p>
            <a:pPr>
              <a:buFontTx/>
              <a:buChar char="-"/>
            </a:pPr>
            <a:r>
              <a:rPr lang="ro-RO" sz="1400" dirty="0" smtClean="0">
                <a:latin typeface="Times New Roman" pitchFamily="18" charset="0"/>
                <a:cs typeface="Times New Roman" pitchFamily="18" charset="0"/>
              </a:rPr>
              <a:t>Închirierea manualelor – 50 lei</a:t>
            </a:r>
          </a:p>
          <a:p>
            <a:pPr>
              <a:buNone/>
            </a:pPr>
            <a:r>
              <a:rPr lang="ro-RO" sz="1400" dirty="0" smtClean="0">
                <a:latin typeface="Times New Roman" pitchFamily="18" charset="0"/>
                <a:cs typeface="Times New Roman" pitchFamily="18" charset="0"/>
              </a:rPr>
              <a:t> </a:t>
            </a:r>
            <a:r>
              <a:rPr lang="ro-RO" sz="1400" dirty="0" smtClean="0">
                <a:latin typeface="Times New Roman" pitchFamily="18" charset="0"/>
                <a:cs typeface="Times New Roman" pitchFamily="18" charset="0"/>
              </a:rPr>
              <a:t>        Total – 660+132+</a:t>
            </a:r>
            <a:r>
              <a:rPr lang="ro-RO" sz="1400" dirty="0" err="1" smtClean="0">
                <a:latin typeface="Times New Roman" pitchFamily="18" charset="0"/>
                <a:cs typeface="Times New Roman" pitchFamily="18" charset="0"/>
              </a:rPr>
              <a:t>132</a:t>
            </a:r>
            <a:r>
              <a:rPr lang="ro-RO" sz="1400" dirty="0" smtClean="0">
                <a:latin typeface="Times New Roman" pitchFamily="18" charset="0"/>
                <a:cs typeface="Times New Roman" pitchFamily="18" charset="0"/>
              </a:rPr>
              <a:t>+165+198+70+50= 1407 lei</a:t>
            </a:r>
            <a:r>
              <a:rPr lang="ro-RO" sz="1400" dirty="0" smtClean="0">
                <a:latin typeface="Times New Roman" pitchFamily="18" charset="0"/>
                <a:cs typeface="Times New Roman" pitchFamily="18" charset="0"/>
              </a:rPr>
              <a:t>. </a:t>
            </a:r>
            <a:endParaRPr lang="ro-RO" sz="1400" dirty="0" smtClean="0">
              <a:latin typeface="Times New Roman" pitchFamily="18" charset="0"/>
              <a:cs typeface="Times New Roman" pitchFamily="18" charset="0"/>
            </a:endParaRPr>
          </a:p>
          <a:p>
            <a:pPr>
              <a:buNone/>
            </a:pPr>
            <a:r>
              <a:rPr lang="ro-RO" sz="1400" dirty="0" smtClean="0">
                <a:latin typeface="Times New Roman" pitchFamily="18" charset="0"/>
                <a:cs typeface="Times New Roman" pitchFamily="18" charset="0"/>
              </a:rPr>
              <a:t>3. </a:t>
            </a:r>
            <a:r>
              <a:rPr lang="ro-RO" sz="1400" dirty="0" err="1" smtClean="0">
                <a:latin typeface="Times New Roman" pitchFamily="18" charset="0"/>
                <a:cs typeface="Times New Roman" pitchFamily="18" charset="0"/>
              </a:rPr>
              <a:t>Calculați</a:t>
            </a:r>
            <a:r>
              <a:rPr lang="ro-RO" sz="1400" dirty="0" smtClean="0">
                <a:latin typeface="Times New Roman" pitchFamily="18" charset="0"/>
                <a:cs typeface="Times New Roman" pitchFamily="18" charset="0"/>
              </a:rPr>
              <a:t> </a:t>
            </a:r>
            <a:r>
              <a:rPr lang="ro-RO" sz="1400" dirty="0" smtClean="0">
                <a:latin typeface="Times New Roman" pitchFamily="18" charset="0"/>
                <a:cs typeface="Times New Roman" pitchFamily="18" charset="0"/>
              </a:rPr>
              <a:t>salariul </a:t>
            </a:r>
            <a:r>
              <a:rPr lang="ro-RO" sz="1400" b="1" dirty="0" smtClean="0">
                <a:latin typeface="Times New Roman" pitchFamily="18" charset="0"/>
                <a:cs typeface="Times New Roman" pitchFamily="18" charset="0"/>
              </a:rPr>
              <a:t>asistentei medicale</a:t>
            </a:r>
            <a:r>
              <a:rPr lang="ro-RO" sz="1400" dirty="0" smtClean="0">
                <a:latin typeface="Times New Roman" pitchFamily="18" charset="0"/>
                <a:cs typeface="Times New Roman" pitchFamily="18" charset="0"/>
              </a:rPr>
              <a:t>, studii medii de specialitate, vechime în muncă 23 ani, categorie de calificare I, spor </a:t>
            </a:r>
            <a:r>
              <a:rPr lang="ro-RO" sz="1400" dirty="0" err="1" smtClean="0">
                <a:latin typeface="Times New Roman" pitchFamily="18" charset="0"/>
                <a:cs typeface="Times New Roman" pitchFamily="18" charset="0"/>
              </a:rPr>
              <a:t>condiții</a:t>
            </a:r>
            <a:r>
              <a:rPr lang="ro-RO" sz="1400" dirty="0" smtClean="0">
                <a:latin typeface="Times New Roman" pitchFamily="18" charset="0"/>
                <a:cs typeface="Times New Roman" pitchFamily="18" charset="0"/>
              </a:rPr>
              <a:t> nocive, după atestarea locului de muncă – 140 lei, sarcina – 0,5 </a:t>
            </a:r>
            <a:r>
              <a:rPr lang="ro-RO" sz="1400" dirty="0" err="1" smtClean="0">
                <a:latin typeface="Times New Roman" pitchFamily="18" charset="0"/>
                <a:cs typeface="Times New Roman" pitchFamily="18" charset="0"/>
              </a:rPr>
              <a:t>unități</a:t>
            </a:r>
            <a:r>
              <a:rPr lang="ro-RO" sz="1400" dirty="0" smtClean="0">
                <a:latin typeface="Times New Roman" pitchFamily="18" charset="0"/>
                <a:cs typeface="Times New Roman" pitchFamily="18" charset="0"/>
              </a:rPr>
              <a:t>.</a:t>
            </a:r>
          </a:p>
          <a:p>
            <a:r>
              <a:rPr lang="ro-RO" sz="1400" dirty="0" smtClean="0">
                <a:latin typeface="Times New Roman" pitchFamily="18" charset="0"/>
                <a:cs typeface="Times New Roman" pitchFamily="18" charset="0"/>
              </a:rPr>
              <a:t> Salariu tarifar pentru categoria de salarizare13 -1342 x 50%=671 lei;</a:t>
            </a:r>
          </a:p>
          <a:p>
            <a:r>
              <a:rPr lang="ro-RO" sz="1400" dirty="0" smtClean="0">
                <a:latin typeface="Times New Roman" pitchFamily="18" charset="0"/>
                <a:cs typeface="Times New Roman" pitchFamily="18" charset="0"/>
              </a:rPr>
              <a:t>Spor vechime în muncă – 671x30%=201 lei;</a:t>
            </a:r>
          </a:p>
          <a:p>
            <a:r>
              <a:rPr lang="ro-RO" sz="1400" dirty="0" smtClean="0">
                <a:latin typeface="Times New Roman" pitchFamily="18" charset="0"/>
                <a:cs typeface="Times New Roman" pitchFamily="18" charset="0"/>
              </a:rPr>
              <a:t>Spor pentru calificare – 671x40%=268 lei;</a:t>
            </a:r>
          </a:p>
          <a:p>
            <a:r>
              <a:rPr lang="ro-RO" sz="1400" dirty="0" smtClean="0">
                <a:latin typeface="Times New Roman" pitchFamily="18" charset="0"/>
                <a:cs typeface="Times New Roman" pitchFamily="18" charset="0"/>
              </a:rPr>
              <a:t>Spor intensitatea muncii – 671x30%=201 lei</a:t>
            </a:r>
          </a:p>
          <a:p>
            <a:r>
              <a:rPr lang="ro-RO" sz="1400" dirty="0" smtClean="0">
                <a:latin typeface="Times New Roman" pitchFamily="18" charset="0"/>
                <a:cs typeface="Times New Roman" pitchFamily="18" charset="0"/>
              </a:rPr>
              <a:t>Spor </a:t>
            </a:r>
            <a:r>
              <a:rPr lang="ro-RO" sz="1400" dirty="0" err="1" smtClean="0">
                <a:latin typeface="Times New Roman" pitchFamily="18" charset="0"/>
                <a:cs typeface="Times New Roman" pitchFamily="18" charset="0"/>
              </a:rPr>
              <a:t>condiții</a:t>
            </a:r>
            <a:r>
              <a:rPr lang="ro-RO" sz="1400" dirty="0" smtClean="0">
                <a:latin typeface="Times New Roman" pitchFamily="18" charset="0"/>
                <a:cs typeface="Times New Roman" pitchFamily="18" charset="0"/>
              </a:rPr>
              <a:t> nocive – 140x50% =70 lei</a:t>
            </a:r>
          </a:p>
          <a:p>
            <a:pPr>
              <a:buNone/>
            </a:pPr>
            <a:r>
              <a:rPr lang="ro-RO" sz="1400" dirty="0" smtClean="0">
                <a:latin typeface="Times New Roman" pitchFamily="18" charset="0"/>
                <a:cs typeface="Times New Roman" pitchFamily="18" charset="0"/>
              </a:rPr>
              <a:t>          Total  - 671+201+268+201+70=1411 lei</a:t>
            </a:r>
          </a:p>
          <a:p>
            <a:pPr>
              <a:buNone/>
            </a:pPr>
            <a:endParaRPr lang="ro-RO" sz="1400" dirty="0" smtClean="0">
              <a:latin typeface="Times New Roman" pitchFamily="18" charset="0"/>
              <a:cs typeface="Times New Roman" pitchFamily="18" charset="0"/>
            </a:endParaRPr>
          </a:p>
          <a:p>
            <a:pPr>
              <a:buNone/>
            </a:pPr>
            <a:endParaRPr lang="ru-RU" sz="14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214290"/>
            <a:ext cx="8229600" cy="6286544"/>
          </a:xfrm>
        </p:spPr>
        <p:txBody>
          <a:bodyPr>
            <a:normAutofit/>
          </a:bodyPr>
          <a:lstStyle/>
          <a:p>
            <a:pPr>
              <a:buNone/>
            </a:pPr>
            <a:r>
              <a:rPr lang="ro-RO" sz="1400" dirty="0" smtClean="0">
                <a:latin typeface="Times New Roman" pitchFamily="18" charset="0"/>
                <a:cs typeface="Times New Roman" pitchFamily="18" charset="0"/>
              </a:rPr>
              <a:t>4. </a:t>
            </a:r>
            <a:r>
              <a:rPr lang="ro-RO" sz="1400" dirty="0" err="1" smtClean="0">
                <a:latin typeface="Times New Roman" pitchFamily="18" charset="0"/>
                <a:cs typeface="Times New Roman" pitchFamily="18" charset="0"/>
              </a:rPr>
              <a:t>Calculați</a:t>
            </a:r>
            <a:r>
              <a:rPr lang="ro-RO" sz="1400" dirty="0" smtClean="0">
                <a:latin typeface="Times New Roman" pitchFamily="18" charset="0"/>
                <a:cs typeface="Times New Roman" pitchFamily="18" charset="0"/>
              </a:rPr>
              <a:t> salariul psihologului, studii superioare, vechime în muncă 27 ani, grad didactic II la istorie, diriginte.</a:t>
            </a:r>
          </a:p>
          <a:p>
            <a:pPr>
              <a:buFontTx/>
              <a:buChar char="-"/>
            </a:pPr>
            <a:r>
              <a:rPr lang="ro-RO" sz="1400" dirty="0" smtClean="0">
                <a:latin typeface="Times New Roman" pitchFamily="18" charset="0"/>
                <a:cs typeface="Times New Roman" pitchFamily="18" charset="0"/>
              </a:rPr>
              <a:t>Salariul lunar – 2400 lei;</a:t>
            </a:r>
          </a:p>
          <a:p>
            <a:pPr>
              <a:buFontTx/>
              <a:buChar char="-"/>
            </a:pPr>
            <a:r>
              <a:rPr lang="ro-RO" sz="1400" dirty="0" smtClean="0">
                <a:latin typeface="Times New Roman" pitchFamily="18" charset="0"/>
                <a:cs typeface="Times New Roman" pitchFamily="18" charset="0"/>
              </a:rPr>
              <a:t>Spor vechime în muncă – 2400x30%= 720 lei;</a:t>
            </a:r>
          </a:p>
          <a:p>
            <a:pPr>
              <a:buFontTx/>
              <a:buChar char="-"/>
            </a:pPr>
            <a:r>
              <a:rPr lang="ro-RO" sz="1400" dirty="0" smtClean="0">
                <a:latin typeface="Times New Roman" pitchFamily="18" charset="0"/>
                <a:cs typeface="Times New Roman" pitchFamily="18" charset="0"/>
              </a:rPr>
              <a:t>Supliment </a:t>
            </a:r>
            <a:r>
              <a:rPr lang="ro-RO" sz="1400" dirty="0" err="1" smtClean="0">
                <a:latin typeface="Times New Roman" pitchFamily="18" charset="0"/>
                <a:cs typeface="Times New Roman" pitchFamily="18" charset="0"/>
              </a:rPr>
              <a:t>dirigenție</a:t>
            </a:r>
            <a:r>
              <a:rPr lang="ro-RO" sz="1400" dirty="0" smtClean="0">
                <a:latin typeface="Times New Roman" pitchFamily="18" charset="0"/>
                <a:cs typeface="Times New Roman" pitchFamily="18" charset="0"/>
              </a:rPr>
              <a:t> – 180 lei.</a:t>
            </a:r>
          </a:p>
          <a:p>
            <a:pPr>
              <a:buNone/>
            </a:pPr>
            <a:r>
              <a:rPr lang="ro-RO" sz="1400" dirty="0" smtClean="0">
                <a:latin typeface="Times New Roman" pitchFamily="18" charset="0"/>
                <a:cs typeface="Times New Roman" pitchFamily="18" charset="0"/>
              </a:rPr>
              <a:t>        Total – 2400=720+180=3300 lei.</a:t>
            </a:r>
          </a:p>
          <a:p>
            <a:pPr>
              <a:buNone/>
            </a:pPr>
            <a:r>
              <a:rPr lang="ro-RO" sz="1400" dirty="0" smtClean="0">
                <a:latin typeface="Times New Roman" pitchFamily="18" charset="0"/>
                <a:cs typeface="Times New Roman" pitchFamily="18" charset="0"/>
              </a:rPr>
              <a:t>5. </a:t>
            </a:r>
            <a:r>
              <a:rPr lang="ro-RO" sz="1400" dirty="0" err="1" smtClean="0">
                <a:latin typeface="Times New Roman" pitchFamily="18" charset="0"/>
                <a:cs typeface="Times New Roman" pitchFamily="18" charset="0"/>
              </a:rPr>
              <a:t>Calculați</a:t>
            </a:r>
            <a:r>
              <a:rPr lang="ro-RO" sz="1400" dirty="0" smtClean="0">
                <a:latin typeface="Times New Roman" pitchFamily="18" charset="0"/>
                <a:cs typeface="Times New Roman" pitchFamily="18" charset="0"/>
              </a:rPr>
              <a:t> salariul laborantului de fizică, vechime în muncă 6 ani.</a:t>
            </a:r>
          </a:p>
          <a:p>
            <a:pPr>
              <a:buFontTx/>
              <a:buChar char="-"/>
            </a:pPr>
            <a:r>
              <a:rPr lang="ro-RO" sz="1400" dirty="0" err="1" smtClean="0">
                <a:latin typeface="Times New Roman" pitchFamily="18" charset="0"/>
                <a:cs typeface="Times New Roman" pitchFamily="18" charset="0"/>
              </a:rPr>
              <a:t>Salriul</a:t>
            </a:r>
            <a:r>
              <a:rPr lang="ro-RO" sz="1400" dirty="0" smtClean="0">
                <a:latin typeface="Times New Roman" pitchFamily="18" charset="0"/>
                <a:cs typeface="Times New Roman" pitchFamily="18" charset="0"/>
              </a:rPr>
              <a:t> conform categoriei 6 de salarizare – 1080 lei;</a:t>
            </a:r>
          </a:p>
          <a:p>
            <a:pPr>
              <a:buFontTx/>
              <a:buChar char="-"/>
            </a:pPr>
            <a:r>
              <a:rPr lang="ro-RO" sz="1400" dirty="0" smtClean="0">
                <a:latin typeface="Times New Roman" pitchFamily="18" charset="0"/>
                <a:cs typeface="Times New Roman" pitchFamily="18" charset="0"/>
              </a:rPr>
              <a:t>Spor vechime în muncă – 1080x15%=162 lei</a:t>
            </a:r>
          </a:p>
          <a:p>
            <a:pPr>
              <a:buFontTx/>
              <a:buChar char="-"/>
            </a:pPr>
            <a:r>
              <a:rPr lang="ro-RO" sz="1400" smtClean="0">
                <a:latin typeface="Times New Roman" pitchFamily="18" charset="0"/>
                <a:cs typeface="Times New Roman" pitchFamily="18" charset="0"/>
              </a:rPr>
              <a:t>Total – 1080+162=1242 lei.  </a:t>
            </a:r>
            <a:endParaRPr lang="ru-RU" sz="1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sz="2200" b="1" dirty="0"/>
              <a:t>Sporuri şi suplimente la salariul de bază</a:t>
            </a:r>
            <a:r>
              <a:rPr lang="vi-VN" b="1" dirty="0" smtClean="0"/>
              <a:t/>
            </a:r>
            <a:br>
              <a:rPr lang="vi-VN" b="1" dirty="0" smtClean="0"/>
            </a:br>
            <a:endParaRPr lang="ru-RU" dirty="0"/>
          </a:p>
        </p:txBody>
      </p:sp>
      <p:sp>
        <p:nvSpPr>
          <p:cNvPr id="3" name="Content Placeholder 2"/>
          <p:cNvSpPr>
            <a:spLocks noGrp="1"/>
          </p:cNvSpPr>
          <p:nvPr>
            <p:ph idx="1"/>
          </p:nvPr>
        </p:nvSpPr>
        <p:spPr/>
        <p:txBody>
          <a:bodyPr>
            <a:normAutofit/>
          </a:bodyPr>
          <a:lstStyle/>
          <a:p>
            <a:r>
              <a:rPr lang="vi-VN" sz="1600" dirty="0"/>
              <a:t>Personalul unităţilor </a:t>
            </a:r>
            <a:r>
              <a:rPr lang="vi-VN" sz="1600" dirty="0" smtClean="0"/>
              <a:t>bugetare </a:t>
            </a:r>
            <a:r>
              <a:rPr lang="vi-VN" sz="1600" dirty="0"/>
              <a:t>beneficiază de </a:t>
            </a:r>
            <a:r>
              <a:rPr lang="vi-VN" sz="1600" b="1" dirty="0"/>
              <a:t>sporuri la salariul de bază</a:t>
            </a:r>
            <a:r>
              <a:rPr lang="vi-VN" sz="1600" dirty="0"/>
              <a:t>:</a:t>
            </a:r>
            <a:endParaRPr lang="vi-VN" sz="1600" dirty="0" smtClean="0"/>
          </a:p>
          <a:p>
            <a:r>
              <a:rPr lang="vi-VN" sz="1600" dirty="0"/>
              <a:t>    a)  pentru grad (categorie) de calificare;</a:t>
            </a:r>
            <a:endParaRPr lang="vi-VN" sz="1600" dirty="0" smtClean="0"/>
          </a:p>
          <a:p>
            <a:r>
              <a:rPr lang="vi-VN" sz="1600" dirty="0"/>
              <a:t>    b) pentru vechime în muncă</a:t>
            </a:r>
            <a:r>
              <a:rPr lang="vi-VN" sz="1600" dirty="0" smtClean="0"/>
              <a:t>;</a:t>
            </a:r>
            <a:r>
              <a:rPr lang="vi-VN" sz="1600" dirty="0"/>
              <a:t/>
            </a:r>
            <a:br>
              <a:rPr lang="vi-VN" sz="1600" dirty="0"/>
            </a:br>
            <a:r>
              <a:rPr lang="vi-VN" sz="1600" dirty="0" smtClean="0"/>
              <a:t> </a:t>
            </a:r>
            <a:r>
              <a:rPr lang="ro-RO" sz="1600" dirty="0" smtClean="0"/>
              <a:t>    c) </a:t>
            </a:r>
            <a:r>
              <a:rPr lang="vi-VN" sz="1600" dirty="0" smtClean="0"/>
              <a:t> </a:t>
            </a:r>
            <a:r>
              <a:rPr lang="vi-VN" sz="1600" dirty="0"/>
              <a:t>pentru munca prestată în condiţii nefavorabile;</a:t>
            </a:r>
            <a:endParaRPr lang="vi-VN" sz="1600" dirty="0" smtClean="0"/>
          </a:p>
          <a:p>
            <a:r>
              <a:rPr lang="vi-VN" sz="1600" dirty="0"/>
              <a:t>   </a:t>
            </a:r>
            <a:r>
              <a:rPr lang="vi-VN" sz="1600" dirty="0" smtClean="0"/>
              <a:t> </a:t>
            </a:r>
            <a:r>
              <a:rPr lang="ro-RO" sz="1600" dirty="0" smtClean="0"/>
              <a:t>d)</a:t>
            </a:r>
            <a:r>
              <a:rPr lang="vi-VN" sz="1600" dirty="0" smtClean="0"/>
              <a:t> </a:t>
            </a:r>
            <a:r>
              <a:rPr lang="vi-VN" sz="1600" dirty="0"/>
              <a:t>pentru eficienţă înaltă în muncă, intensitatea muncii, precum şi pentru executarea unor lucrări de importanţă deosebită sau de urgenţă</a:t>
            </a:r>
            <a:r>
              <a:rPr lang="vi-VN" sz="1600" dirty="0" smtClean="0"/>
              <a:t>;</a:t>
            </a:r>
            <a:endParaRPr lang="ro-RO" sz="1600" dirty="0" smtClean="0"/>
          </a:p>
          <a:p>
            <a:pPr>
              <a:buNone/>
            </a:pPr>
            <a:r>
              <a:rPr lang="ro-RO" sz="1600" b="1" dirty="0" smtClean="0"/>
              <a:t>           S</a:t>
            </a:r>
            <a:r>
              <a:rPr lang="vi-VN" sz="1600" b="1" dirty="0" smtClean="0"/>
              <a:t>uplimente la salariul de bază</a:t>
            </a:r>
            <a:r>
              <a:rPr lang="ro-RO" sz="1600" b="1" dirty="0" smtClean="0"/>
              <a:t>:</a:t>
            </a:r>
          </a:p>
          <a:p>
            <a:pPr>
              <a:buFont typeface="Wingdings" pitchFamily="2" charset="2"/>
              <a:buChar char="§"/>
            </a:pPr>
            <a:r>
              <a:rPr lang="vi-VN" sz="1600" dirty="0" smtClean="0"/>
              <a:t>pentru cumularea de profesii sau funcţii, extinderea zonelor de deservire sau sporirea volumului lucrărilor executate, în cazul în care numărul de funcţii este reglementat de acte normative;</a:t>
            </a:r>
          </a:p>
          <a:p>
            <a:pPr>
              <a:buFont typeface="Wingdings" pitchFamily="2" charset="2"/>
              <a:buChar char="§"/>
            </a:pPr>
            <a:r>
              <a:rPr lang="ro-RO" sz="1600" dirty="0"/>
              <a:t> </a:t>
            </a:r>
            <a:r>
              <a:rPr lang="vi-VN" sz="1600" dirty="0" smtClean="0"/>
              <a:t> pentru executarea unor servicii suplimentare lucrului de bază sau a obligațiilor unui </a:t>
            </a:r>
            <a:r>
              <a:rPr lang="ro-RO" sz="1600" dirty="0" smtClean="0"/>
              <a:t>   </a:t>
            </a:r>
            <a:r>
              <a:rPr lang="vi-VN" sz="1600" dirty="0" smtClean="0"/>
              <a:t>lucrător temporar lipsă;</a:t>
            </a:r>
          </a:p>
          <a:p>
            <a:pPr>
              <a:buFont typeface="Wingdings" pitchFamily="2" charset="2"/>
              <a:buChar char="§"/>
            </a:pPr>
            <a:r>
              <a:rPr lang="vi-VN" sz="1600" dirty="0" smtClean="0"/>
              <a:t>  pentru orele prestate în timp de noapte;  </a:t>
            </a:r>
          </a:p>
          <a:p>
            <a:pPr>
              <a:buNone/>
            </a:pPr>
            <a:r>
              <a:rPr lang="vi-VN" sz="1600" dirty="0" smtClean="0"/>
              <a:t>Personalul unităţilor bugetare beneficiază şi de alte suplimente cu caracter stimulator şi de compensare, specifice unor domenii aparte de activitate, în conformitate cu condiţiile de salarizare stabilite de Guvern pentru ramurile respective.</a:t>
            </a:r>
          </a:p>
          <a:p>
            <a:endParaRPr lang="vi-VN" sz="1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latin typeface="+mj-lt"/>
              </a:rPr>
              <a:t>Sporul pentru gradul (categoria) de calificare</a:t>
            </a:r>
            <a:endParaRPr lang="ru-RU" dirty="0"/>
          </a:p>
        </p:txBody>
      </p:sp>
      <p:sp>
        <p:nvSpPr>
          <p:cNvPr id="3" name="Content Placeholder 2"/>
          <p:cNvSpPr>
            <a:spLocks noGrp="1"/>
          </p:cNvSpPr>
          <p:nvPr>
            <p:ph idx="1"/>
          </p:nvPr>
        </p:nvSpPr>
        <p:spPr/>
        <p:txBody>
          <a:bodyPr>
            <a:normAutofit fontScale="40000" lnSpcReduction="20000"/>
          </a:bodyPr>
          <a:lstStyle/>
          <a:p>
            <a:r>
              <a:rPr lang="vi-VN" sz="4200" dirty="0">
                <a:latin typeface="+mj-lt"/>
              </a:rPr>
              <a:t>Sporul pentru gradul (categoria) de calificare se stabileşte specialiştilor de gradele (categoriile) de calificare superior, întîi şi doi din rîndurile pedagogilor, inclusiv cu funcţii de conducere, personalului de specialitate din biblioteci, lucrătorilor medicali</a:t>
            </a:r>
            <a:r>
              <a:rPr lang="vi-VN" sz="4200" dirty="0" smtClean="0">
                <a:latin typeface="+mj-lt"/>
              </a:rPr>
              <a:t>, </a:t>
            </a:r>
            <a:r>
              <a:rPr lang="vi-VN" sz="4200" dirty="0">
                <a:latin typeface="+mj-lt"/>
              </a:rPr>
              <a:t>de 50, 40, respectiv 30% din salariul funcţiei. Sporul se plăteşte lunar pentru timpul efectiv lucrat în funcţiile sau specialităţile pentru care au fost conferite gradele (categoriile) în cauză. </a:t>
            </a:r>
            <a:endParaRPr lang="ro-RO" sz="4200" dirty="0" smtClean="0">
              <a:latin typeface="+mj-lt"/>
            </a:endParaRPr>
          </a:p>
          <a:p>
            <a:r>
              <a:rPr lang="en-US" sz="4200" dirty="0" err="1" smtClean="0">
                <a:latin typeface="Times New Roman" pitchFamily="18" charset="0"/>
                <a:cs typeface="Times New Roman" pitchFamily="18" charset="0"/>
              </a:rPr>
              <a:t>Cadrelor</a:t>
            </a:r>
            <a:r>
              <a:rPr lang="en-US" sz="4200" dirty="0" smtClean="0">
                <a:latin typeface="Times New Roman" pitchFamily="18" charset="0"/>
                <a:cs typeface="Times New Roman" pitchFamily="18" charset="0"/>
              </a:rPr>
              <a:t> </a:t>
            </a:r>
            <a:r>
              <a:rPr lang="en-US" sz="4200" dirty="0" err="1">
                <a:latin typeface="Times New Roman" pitchFamily="18" charset="0"/>
                <a:cs typeface="Times New Roman" pitchFamily="18" charset="0"/>
              </a:rPr>
              <a:t>didactice</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inclusiv</a:t>
            </a:r>
            <a:r>
              <a:rPr lang="en-US" sz="4200" dirty="0">
                <a:latin typeface="Times New Roman" pitchFamily="18" charset="0"/>
                <a:cs typeface="Times New Roman" pitchFamily="18" charset="0"/>
              </a:rPr>
              <a:t> cu </a:t>
            </a:r>
            <a:r>
              <a:rPr lang="en-US" sz="4200" dirty="0" err="1">
                <a:latin typeface="Times New Roman" pitchFamily="18" charset="0"/>
                <a:cs typeface="Times New Roman" pitchFamily="18" charset="0"/>
              </a:rPr>
              <a:t>funcţii</a:t>
            </a:r>
            <a:r>
              <a:rPr lang="en-US" sz="4200" dirty="0">
                <a:latin typeface="Times New Roman" pitchFamily="18" charset="0"/>
                <a:cs typeface="Times New Roman" pitchFamily="18" charset="0"/>
              </a:rPr>
              <a:t> de </a:t>
            </a:r>
            <a:r>
              <a:rPr lang="en-US" sz="4200" dirty="0" err="1">
                <a:latin typeface="Times New Roman" pitchFamily="18" charset="0"/>
                <a:cs typeface="Times New Roman" pitchFamily="18" charset="0"/>
              </a:rPr>
              <a:t>conducere</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cărora</a:t>
            </a:r>
            <a:r>
              <a:rPr lang="en-US" sz="4200" dirty="0">
                <a:latin typeface="Times New Roman" pitchFamily="18" charset="0"/>
                <a:cs typeface="Times New Roman" pitchFamily="18" charset="0"/>
              </a:rPr>
              <a:t>, conform </a:t>
            </a:r>
            <a:r>
              <a:rPr lang="en-US" sz="4200" dirty="0" err="1">
                <a:latin typeface="Times New Roman" pitchFamily="18" charset="0"/>
                <a:cs typeface="Times New Roman" pitchFamily="18" charset="0"/>
              </a:rPr>
              <a:t>Regulamentului</a:t>
            </a:r>
            <a:r>
              <a:rPr lang="en-US" sz="4200" dirty="0">
                <a:latin typeface="Times New Roman" pitchFamily="18" charset="0"/>
                <a:cs typeface="Times New Roman" pitchFamily="18" charset="0"/>
              </a:rPr>
              <a:t> de </a:t>
            </a:r>
            <a:r>
              <a:rPr lang="en-US" sz="4200" dirty="0" err="1">
                <a:latin typeface="Times New Roman" pitchFamily="18" charset="0"/>
                <a:cs typeface="Times New Roman" pitchFamily="18" charset="0"/>
              </a:rPr>
              <a:t>atestare</a:t>
            </a:r>
            <a:r>
              <a:rPr lang="en-US" sz="4200" dirty="0">
                <a:latin typeface="Times New Roman" pitchFamily="18" charset="0"/>
                <a:cs typeface="Times New Roman" pitchFamily="18" charset="0"/>
              </a:rPr>
              <a:t> a </a:t>
            </a:r>
            <a:r>
              <a:rPr lang="en-US" sz="4200" dirty="0" err="1">
                <a:latin typeface="Times New Roman" pitchFamily="18" charset="0"/>
                <a:cs typeface="Times New Roman" pitchFamily="18" charset="0"/>
              </a:rPr>
              <a:t>cadrelor</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didactice</a:t>
            </a:r>
            <a:r>
              <a:rPr lang="en-US" sz="4200" dirty="0">
                <a:latin typeface="Times New Roman" pitchFamily="18" charset="0"/>
                <a:cs typeface="Times New Roman" pitchFamily="18" charset="0"/>
              </a:rPr>
              <a:t> din </a:t>
            </a:r>
            <a:r>
              <a:rPr lang="en-US" sz="4200" dirty="0" err="1">
                <a:latin typeface="Times New Roman" pitchFamily="18" charset="0"/>
                <a:cs typeface="Times New Roman" pitchFamily="18" charset="0"/>
              </a:rPr>
              <a:t>sistemul</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învăţămîntului</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preuniversitar</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aprobat</a:t>
            </a:r>
            <a:r>
              <a:rPr lang="en-US" sz="4200" dirty="0">
                <a:latin typeface="Times New Roman" pitchFamily="18" charset="0"/>
                <a:cs typeface="Times New Roman" pitchFamily="18" charset="0"/>
              </a:rPr>
              <a:t> de </a:t>
            </a:r>
            <a:r>
              <a:rPr lang="en-US" sz="4200" dirty="0" err="1">
                <a:latin typeface="Times New Roman" pitchFamily="18" charset="0"/>
                <a:cs typeface="Times New Roman" pitchFamily="18" charset="0"/>
              </a:rPr>
              <a:t>Ministerul</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Educaţiei</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li</a:t>
            </a:r>
            <a:r>
              <a:rPr lang="en-US" sz="4200" dirty="0">
                <a:latin typeface="Times New Roman" pitchFamily="18" charset="0"/>
                <a:cs typeface="Times New Roman" pitchFamily="18" charset="0"/>
              </a:rPr>
              <a:t> s-au </a:t>
            </a:r>
            <a:r>
              <a:rPr lang="en-US" sz="4200" dirty="0" err="1">
                <a:latin typeface="Times New Roman" pitchFamily="18" charset="0"/>
                <a:cs typeface="Times New Roman" pitchFamily="18" charset="0"/>
              </a:rPr>
              <a:t>acordat</a:t>
            </a:r>
            <a:r>
              <a:rPr lang="en-US" sz="4200" dirty="0">
                <a:latin typeface="Times New Roman" pitchFamily="18" charset="0"/>
                <a:cs typeface="Times New Roman" pitchFamily="18" charset="0"/>
              </a:rPr>
              <a:t> grade </a:t>
            </a:r>
            <a:r>
              <a:rPr lang="en-US" sz="4200" dirty="0" err="1">
                <a:latin typeface="Times New Roman" pitchFamily="18" charset="0"/>
                <a:cs typeface="Times New Roman" pitchFamily="18" charset="0"/>
              </a:rPr>
              <a:t>didactice</a:t>
            </a:r>
            <a:r>
              <a:rPr lang="en-US" sz="4200" dirty="0">
                <a:latin typeface="Times New Roman" pitchFamily="18" charset="0"/>
                <a:cs typeface="Times New Roman" pitchFamily="18" charset="0"/>
              </a:rPr>
              <a:t> – superior, I </a:t>
            </a:r>
            <a:r>
              <a:rPr lang="en-US" sz="4200" dirty="0" err="1">
                <a:latin typeface="Times New Roman" pitchFamily="18" charset="0"/>
                <a:cs typeface="Times New Roman" pitchFamily="18" charset="0"/>
              </a:rPr>
              <a:t>şi</a:t>
            </a:r>
            <a:r>
              <a:rPr lang="en-US" sz="4200" dirty="0">
                <a:latin typeface="Times New Roman" pitchFamily="18" charset="0"/>
                <a:cs typeface="Times New Roman" pitchFamily="18" charset="0"/>
              </a:rPr>
              <a:t> II, </a:t>
            </a:r>
            <a:r>
              <a:rPr lang="en-US" sz="4200" dirty="0" err="1">
                <a:latin typeface="Times New Roman" pitchFamily="18" charset="0"/>
                <a:cs typeface="Times New Roman" pitchFamily="18" charset="0"/>
              </a:rPr>
              <a:t>beneficiază</a:t>
            </a:r>
            <a:r>
              <a:rPr lang="en-US" sz="4200" dirty="0">
                <a:latin typeface="Times New Roman" pitchFamily="18" charset="0"/>
                <a:cs typeface="Times New Roman" pitchFamily="18" charset="0"/>
              </a:rPr>
              <a:t> de </a:t>
            </a:r>
            <a:r>
              <a:rPr lang="en-US" sz="4200" dirty="0" err="1">
                <a:latin typeface="Times New Roman" pitchFamily="18" charset="0"/>
                <a:cs typeface="Times New Roman" pitchFamily="18" charset="0"/>
              </a:rPr>
              <a:t>sporuri</a:t>
            </a:r>
            <a:r>
              <a:rPr lang="en-US" sz="4200" dirty="0">
                <a:latin typeface="Times New Roman" pitchFamily="18" charset="0"/>
                <a:cs typeface="Times New Roman" pitchFamily="18" charset="0"/>
              </a:rPr>
              <a:t> la </a:t>
            </a:r>
            <a:r>
              <a:rPr lang="en-US" sz="4200" dirty="0" err="1">
                <a:latin typeface="Times New Roman" pitchFamily="18" charset="0"/>
                <a:cs typeface="Times New Roman" pitchFamily="18" charset="0"/>
              </a:rPr>
              <a:t>salariu</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în</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mărime</a:t>
            </a:r>
            <a:r>
              <a:rPr lang="en-US" sz="4200" dirty="0">
                <a:latin typeface="Times New Roman" pitchFamily="18" charset="0"/>
                <a:cs typeface="Times New Roman" pitchFamily="18" charset="0"/>
              </a:rPr>
              <a:t> de, </a:t>
            </a:r>
            <a:r>
              <a:rPr lang="en-US" sz="4200" dirty="0" err="1">
                <a:latin typeface="Times New Roman" pitchFamily="18" charset="0"/>
                <a:cs typeface="Times New Roman" pitchFamily="18" charset="0"/>
              </a:rPr>
              <a:t>respectiv</a:t>
            </a:r>
            <a:r>
              <a:rPr lang="en-US" sz="4200" dirty="0">
                <a:latin typeface="Times New Roman" pitchFamily="18" charset="0"/>
                <a:cs typeface="Times New Roman" pitchFamily="18" charset="0"/>
              </a:rPr>
              <a:t>, 50, 40 </a:t>
            </a:r>
            <a:r>
              <a:rPr lang="en-US" sz="4200" dirty="0" err="1">
                <a:latin typeface="Times New Roman" pitchFamily="18" charset="0"/>
                <a:cs typeface="Times New Roman" pitchFamily="18" charset="0"/>
              </a:rPr>
              <a:t>şi</a:t>
            </a:r>
            <a:r>
              <a:rPr lang="en-US" sz="4200" dirty="0">
                <a:latin typeface="Times New Roman" pitchFamily="18" charset="0"/>
                <a:cs typeface="Times New Roman" pitchFamily="18" charset="0"/>
              </a:rPr>
              <a:t> 30 la </a:t>
            </a:r>
            <a:r>
              <a:rPr lang="en-US" sz="4200" dirty="0" err="1">
                <a:latin typeface="Times New Roman" pitchFamily="18" charset="0"/>
                <a:cs typeface="Times New Roman" pitchFamily="18" charset="0"/>
              </a:rPr>
              <a:t>sută</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faţă</a:t>
            </a:r>
            <a:r>
              <a:rPr lang="en-US" sz="4200" dirty="0">
                <a:latin typeface="Times New Roman" pitchFamily="18" charset="0"/>
                <a:cs typeface="Times New Roman" pitchFamily="18" charset="0"/>
              </a:rPr>
              <a:t> de </a:t>
            </a:r>
            <a:r>
              <a:rPr lang="en-US" sz="4200" dirty="0" err="1">
                <a:latin typeface="Times New Roman" pitchFamily="18" charset="0"/>
                <a:cs typeface="Times New Roman" pitchFamily="18" charset="0"/>
              </a:rPr>
              <a:t>salariul</a:t>
            </a:r>
            <a:r>
              <a:rPr lang="en-US" sz="4200" dirty="0">
                <a:latin typeface="Times New Roman" pitchFamily="18" charset="0"/>
                <a:cs typeface="Times New Roman" pitchFamily="18" charset="0"/>
              </a:rPr>
              <a:t> lunar </a:t>
            </a:r>
            <a:r>
              <a:rPr lang="en-US" sz="4200" dirty="0" err="1">
                <a:latin typeface="Times New Roman" pitchFamily="18" charset="0"/>
                <a:cs typeface="Times New Roman" pitchFamily="18" charset="0"/>
              </a:rPr>
              <a:t>corespunzător</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funcţiei</a:t>
            </a:r>
            <a:r>
              <a:rPr lang="en-US" sz="4200" dirty="0">
                <a:latin typeface="Times New Roman" pitchFamily="18" charset="0"/>
                <a:cs typeface="Times New Roman" pitchFamily="18" charset="0"/>
              </a:rPr>
              <a:t> de </a:t>
            </a:r>
            <a:r>
              <a:rPr lang="en-US" sz="4200" dirty="0" err="1">
                <a:latin typeface="Times New Roman" pitchFamily="18" charset="0"/>
                <a:cs typeface="Times New Roman" pitchFamily="18" charset="0"/>
              </a:rPr>
              <a:t>conducere</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sau</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normei</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didactice</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stabilite</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Sporul</a:t>
            </a:r>
            <a:r>
              <a:rPr lang="en-US" sz="4200" dirty="0">
                <a:latin typeface="Times New Roman" pitchFamily="18" charset="0"/>
                <a:cs typeface="Times New Roman" pitchFamily="18" charset="0"/>
              </a:rPr>
              <a:t> se </a:t>
            </a:r>
            <a:r>
              <a:rPr lang="en-US" sz="4200" dirty="0" err="1">
                <a:latin typeface="Times New Roman" pitchFamily="18" charset="0"/>
                <a:cs typeface="Times New Roman" pitchFamily="18" charset="0"/>
              </a:rPr>
              <a:t>plăteşte</a:t>
            </a:r>
            <a:r>
              <a:rPr lang="en-US" sz="4200" dirty="0">
                <a:latin typeface="Times New Roman" pitchFamily="18" charset="0"/>
                <a:cs typeface="Times New Roman" pitchFamily="18" charset="0"/>
              </a:rPr>
              <a:t> lunar </a:t>
            </a:r>
            <a:r>
              <a:rPr lang="en-US" sz="4200" dirty="0" err="1">
                <a:latin typeface="Times New Roman" pitchFamily="18" charset="0"/>
                <a:cs typeface="Times New Roman" pitchFamily="18" charset="0"/>
              </a:rPr>
              <a:t>pentru</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timpul</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efectiv</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lucrat</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în</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funcţiile</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sau</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specialităţile</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inclusiv</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funcţiile</a:t>
            </a:r>
            <a:r>
              <a:rPr lang="en-US" sz="4200" dirty="0">
                <a:latin typeface="Times New Roman" pitchFamily="18" charset="0"/>
                <a:cs typeface="Times New Roman" pitchFamily="18" charset="0"/>
              </a:rPr>
              <a:t> de </a:t>
            </a:r>
            <a:r>
              <a:rPr lang="en-US" sz="4200" dirty="0" err="1">
                <a:latin typeface="Times New Roman" pitchFamily="18" charset="0"/>
                <a:cs typeface="Times New Roman" pitchFamily="18" charset="0"/>
              </a:rPr>
              <a:t>conducere</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pentru</a:t>
            </a:r>
            <a:r>
              <a:rPr lang="en-US" sz="4200" dirty="0">
                <a:latin typeface="Times New Roman" pitchFamily="18" charset="0"/>
                <a:cs typeface="Times New Roman" pitchFamily="18" charset="0"/>
              </a:rPr>
              <a:t> care au </a:t>
            </a:r>
            <a:r>
              <a:rPr lang="en-US" sz="4200" dirty="0" err="1">
                <a:latin typeface="Times New Roman" pitchFamily="18" charset="0"/>
                <a:cs typeface="Times New Roman" pitchFamily="18" charset="0"/>
              </a:rPr>
              <a:t>fost</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conferite</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gradele</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categoriile</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în</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cauză</a:t>
            </a:r>
            <a:r>
              <a:rPr lang="en-US" sz="4200" dirty="0">
                <a:latin typeface="Times New Roman" pitchFamily="18" charset="0"/>
                <a:cs typeface="Times New Roman" pitchFamily="18" charset="0"/>
              </a:rPr>
              <a:t>. </a:t>
            </a:r>
            <a:endParaRPr lang="ru-RU" sz="4200" dirty="0">
              <a:latin typeface="Times New Roman" pitchFamily="18" charset="0"/>
              <a:cs typeface="Times New Roman" pitchFamily="18" charset="0"/>
            </a:endParaRPr>
          </a:p>
          <a:p>
            <a:r>
              <a:rPr lang="en-US" sz="4200" dirty="0" err="1">
                <a:latin typeface="Times New Roman" pitchFamily="18" charset="0"/>
                <a:cs typeface="Times New Roman" pitchFamily="18" charset="0"/>
              </a:rPr>
              <a:t>Sporurile</a:t>
            </a:r>
            <a:r>
              <a:rPr lang="en-US" sz="4200" dirty="0">
                <a:latin typeface="Times New Roman" pitchFamily="18" charset="0"/>
                <a:cs typeface="Times New Roman" pitchFamily="18" charset="0"/>
              </a:rPr>
              <a:t> respective se </a:t>
            </a:r>
            <a:r>
              <a:rPr lang="en-US" sz="4200" dirty="0" err="1">
                <a:latin typeface="Times New Roman" pitchFamily="18" charset="0"/>
                <a:cs typeface="Times New Roman" pitchFamily="18" charset="0"/>
              </a:rPr>
              <a:t>stabilesc</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pe</a:t>
            </a:r>
            <a:r>
              <a:rPr lang="en-US" sz="4200" dirty="0">
                <a:latin typeface="Times New Roman" pitchFamily="18" charset="0"/>
                <a:cs typeface="Times New Roman" pitchFamily="18" charset="0"/>
              </a:rPr>
              <a:t> o </a:t>
            </a:r>
            <a:r>
              <a:rPr lang="en-US" sz="4200" dirty="0" err="1">
                <a:latin typeface="Times New Roman" pitchFamily="18" charset="0"/>
                <a:cs typeface="Times New Roman" pitchFamily="18" charset="0"/>
              </a:rPr>
              <a:t>perioadă</a:t>
            </a:r>
            <a:r>
              <a:rPr lang="en-US" sz="4200" dirty="0">
                <a:latin typeface="Times New Roman" pitchFamily="18" charset="0"/>
                <a:cs typeface="Times New Roman" pitchFamily="18" charset="0"/>
              </a:rPr>
              <a:t> de </a:t>
            </a:r>
            <a:r>
              <a:rPr lang="en-US" sz="4200" dirty="0" err="1">
                <a:latin typeface="Times New Roman" pitchFamily="18" charset="0"/>
                <a:cs typeface="Times New Roman" pitchFamily="18" charset="0"/>
              </a:rPr>
              <a:t>pînă</a:t>
            </a:r>
            <a:r>
              <a:rPr lang="en-US" sz="4200" dirty="0">
                <a:latin typeface="Times New Roman" pitchFamily="18" charset="0"/>
                <a:cs typeface="Times New Roman" pitchFamily="18" charset="0"/>
              </a:rPr>
              <a:t> la 5 </a:t>
            </a:r>
            <a:r>
              <a:rPr lang="en-US" sz="4200" dirty="0" err="1">
                <a:latin typeface="Times New Roman" pitchFamily="18" charset="0"/>
                <a:cs typeface="Times New Roman" pitchFamily="18" charset="0"/>
              </a:rPr>
              <a:t>ani</a:t>
            </a:r>
            <a:r>
              <a:rPr lang="en-US" sz="4200" dirty="0">
                <a:latin typeface="Times New Roman" pitchFamily="18" charset="0"/>
                <a:cs typeface="Times New Roman" pitchFamily="18" charset="0"/>
              </a:rPr>
              <a:t> de la data </a:t>
            </a:r>
            <a:r>
              <a:rPr lang="en-US" sz="4200" dirty="0" err="1">
                <a:latin typeface="Times New Roman" pitchFamily="18" charset="0"/>
                <a:cs typeface="Times New Roman" pitchFamily="18" charset="0"/>
              </a:rPr>
              <a:t>acordării</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gradelor</a:t>
            </a:r>
            <a:r>
              <a:rPr lang="en-US" sz="4200" dirty="0">
                <a:latin typeface="Times New Roman" pitchFamily="18" charset="0"/>
                <a:cs typeface="Times New Roman" pitchFamily="18" charset="0"/>
              </a:rPr>
              <a:t> de </a:t>
            </a:r>
            <a:r>
              <a:rPr lang="en-US" sz="4200" dirty="0" err="1">
                <a:latin typeface="Times New Roman" pitchFamily="18" charset="0"/>
                <a:cs typeface="Times New Roman" pitchFamily="18" charset="0"/>
              </a:rPr>
              <a:t>calificare</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Continuarea</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plăţii</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sporului</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în</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cauză</a:t>
            </a:r>
            <a:r>
              <a:rPr lang="en-US" sz="4200" dirty="0">
                <a:latin typeface="Times New Roman" pitchFamily="18" charset="0"/>
                <a:cs typeface="Times New Roman" pitchFamily="18" charset="0"/>
              </a:rPr>
              <a:t> se </a:t>
            </a:r>
            <a:r>
              <a:rPr lang="en-US" sz="4200" dirty="0" err="1">
                <a:latin typeface="Times New Roman" pitchFamily="18" charset="0"/>
                <a:cs typeface="Times New Roman" pitchFamily="18" charset="0"/>
              </a:rPr>
              <a:t>va</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efectua</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în</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cazul</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confirmării</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înainte</a:t>
            </a:r>
            <a:r>
              <a:rPr lang="en-US" sz="4200" dirty="0">
                <a:latin typeface="Times New Roman" pitchFamily="18" charset="0"/>
                <a:cs typeface="Times New Roman" pitchFamily="18" charset="0"/>
              </a:rPr>
              <a:t> de </a:t>
            </a:r>
            <a:r>
              <a:rPr lang="en-US" sz="4200" dirty="0" err="1">
                <a:latin typeface="Times New Roman" pitchFamily="18" charset="0"/>
                <a:cs typeface="Times New Roman" pitchFamily="18" charset="0"/>
              </a:rPr>
              <a:t>expirarea</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termenului</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indicat</a:t>
            </a:r>
            <a:r>
              <a:rPr lang="en-US" sz="4200" dirty="0">
                <a:latin typeface="Times New Roman" pitchFamily="18" charset="0"/>
                <a:cs typeface="Times New Roman" pitchFamily="18" charset="0"/>
              </a:rPr>
              <a:t>, a </a:t>
            </a:r>
            <a:r>
              <a:rPr lang="en-US" sz="4200" dirty="0" err="1">
                <a:latin typeface="Times New Roman" pitchFamily="18" charset="0"/>
                <a:cs typeface="Times New Roman" pitchFamily="18" charset="0"/>
              </a:rPr>
              <a:t>nivelului</a:t>
            </a:r>
            <a:r>
              <a:rPr lang="en-US" sz="4200" dirty="0">
                <a:latin typeface="Times New Roman" pitchFamily="18" charset="0"/>
                <a:cs typeface="Times New Roman" pitchFamily="18" charset="0"/>
              </a:rPr>
              <a:t> de </a:t>
            </a:r>
            <a:r>
              <a:rPr lang="en-US" sz="4200" dirty="0" err="1">
                <a:latin typeface="Times New Roman" pitchFamily="18" charset="0"/>
                <a:cs typeface="Times New Roman" pitchFamily="18" charset="0"/>
              </a:rPr>
              <a:t>pregătire</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profesională</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În</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cazul</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retrogradării</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într</a:t>
            </a:r>
            <a:r>
              <a:rPr lang="en-US" sz="4200" dirty="0">
                <a:latin typeface="Times New Roman" pitchFamily="18" charset="0"/>
                <a:cs typeface="Times New Roman" pitchFamily="18" charset="0"/>
              </a:rPr>
              <a:t>-un grad </a:t>
            </a:r>
            <a:r>
              <a:rPr lang="en-US" sz="4200" dirty="0" err="1">
                <a:latin typeface="Times New Roman" pitchFamily="18" charset="0"/>
                <a:cs typeface="Times New Roman" pitchFamily="18" charset="0"/>
              </a:rPr>
              <a:t>mai</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mic</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sau</a:t>
            </a:r>
            <a:r>
              <a:rPr lang="en-US" sz="4200" dirty="0">
                <a:latin typeface="Times New Roman" pitchFamily="18" charset="0"/>
                <a:cs typeface="Times New Roman" pitchFamily="18" charset="0"/>
              </a:rPr>
              <a:t> a </a:t>
            </a:r>
            <a:r>
              <a:rPr lang="en-US" sz="4200" dirty="0" err="1">
                <a:latin typeface="Times New Roman" pitchFamily="18" charset="0"/>
                <a:cs typeface="Times New Roman" pitchFamily="18" charset="0"/>
              </a:rPr>
              <a:t>retragerii</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gradului</a:t>
            </a:r>
            <a:r>
              <a:rPr lang="en-US" sz="4200" dirty="0">
                <a:latin typeface="Times New Roman" pitchFamily="18" charset="0"/>
                <a:cs typeface="Times New Roman" pitchFamily="18" charset="0"/>
              </a:rPr>
              <a:t> didactic </a:t>
            </a:r>
            <a:r>
              <a:rPr lang="en-US" sz="4200" dirty="0" err="1">
                <a:latin typeface="Times New Roman" pitchFamily="18" charset="0"/>
                <a:cs typeface="Times New Roman" pitchFamily="18" charset="0"/>
              </a:rPr>
              <a:t>în</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urma</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atestării</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ordinare</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mărimea</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sporului</a:t>
            </a:r>
            <a:r>
              <a:rPr lang="en-US" sz="4200" dirty="0">
                <a:latin typeface="Times New Roman" pitchFamily="18" charset="0"/>
                <a:cs typeface="Times New Roman" pitchFamily="18" charset="0"/>
              </a:rPr>
              <a:t> se </a:t>
            </a:r>
            <a:r>
              <a:rPr lang="en-US" sz="4200" dirty="0" err="1">
                <a:latin typeface="Times New Roman" pitchFamily="18" charset="0"/>
                <a:cs typeface="Times New Roman" pitchFamily="18" charset="0"/>
              </a:rPr>
              <a:t>va</a:t>
            </a:r>
            <a:r>
              <a:rPr lang="en-US" sz="4200" dirty="0">
                <a:latin typeface="Times New Roman" pitchFamily="18" charset="0"/>
                <a:cs typeface="Times New Roman" pitchFamily="18" charset="0"/>
              </a:rPr>
              <a:t> reduce </a:t>
            </a:r>
            <a:r>
              <a:rPr lang="en-US" sz="4200" dirty="0" err="1">
                <a:latin typeface="Times New Roman" pitchFamily="18" charset="0"/>
                <a:cs typeface="Times New Roman" pitchFamily="18" charset="0"/>
              </a:rPr>
              <a:t>pînă</a:t>
            </a:r>
            <a:r>
              <a:rPr lang="en-US" sz="4200" dirty="0">
                <a:latin typeface="Times New Roman" pitchFamily="18" charset="0"/>
                <a:cs typeface="Times New Roman" pitchFamily="18" charset="0"/>
              </a:rPr>
              <a:t> la </a:t>
            </a:r>
            <a:r>
              <a:rPr lang="en-US" sz="4200" dirty="0" err="1">
                <a:latin typeface="Times New Roman" pitchFamily="18" charset="0"/>
                <a:cs typeface="Times New Roman" pitchFamily="18" charset="0"/>
              </a:rPr>
              <a:t>cea</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prevăzută</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pentru</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gradul</a:t>
            </a:r>
            <a:r>
              <a:rPr lang="en-US" sz="4200" dirty="0">
                <a:latin typeface="Times New Roman" pitchFamily="18" charset="0"/>
                <a:cs typeface="Times New Roman" pitchFamily="18" charset="0"/>
              </a:rPr>
              <a:t> inferior </a:t>
            </a:r>
            <a:r>
              <a:rPr lang="en-US" sz="4200" dirty="0" err="1">
                <a:latin typeface="Times New Roman" pitchFamily="18" charset="0"/>
                <a:cs typeface="Times New Roman" pitchFamily="18" charset="0"/>
              </a:rPr>
              <a:t>sau</a:t>
            </a:r>
            <a:r>
              <a:rPr lang="en-US" sz="4200" dirty="0">
                <a:latin typeface="Times New Roman" pitchFamily="18" charset="0"/>
                <a:cs typeface="Times New Roman" pitchFamily="18" charset="0"/>
              </a:rPr>
              <a:t> se </a:t>
            </a:r>
            <a:r>
              <a:rPr lang="en-US" sz="4200" dirty="0" err="1">
                <a:latin typeface="Times New Roman" pitchFamily="18" charset="0"/>
                <a:cs typeface="Times New Roman" pitchFamily="18" charset="0"/>
              </a:rPr>
              <a:t>va</a:t>
            </a:r>
            <a:r>
              <a:rPr lang="en-US" sz="4200" dirty="0">
                <a:latin typeface="Times New Roman" pitchFamily="18" charset="0"/>
                <a:cs typeface="Times New Roman" pitchFamily="18" charset="0"/>
              </a:rPr>
              <a:t> </a:t>
            </a:r>
            <a:r>
              <a:rPr lang="en-US" sz="4200" dirty="0" err="1">
                <a:latin typeface="Times New Roman" pitchFamily="18" charset="0"/>
                <a:cs typeface="Times New Roman" pitchFamily="18" charset="0"/>
              </a:rPr>
              <a:t>anula</a:t>
            </a:r>
            <a:r>
              <a:rPr lang="en-US" sz="4200" dirty="0">
                <a:latin typeface="Times New Roman" pitchFamily="18" charset="0"/>
                <a:cs typeface="Times New Roman" pitchFamily="18" charset="0"/>
              </a:rPr>
              <a:t>. </a:t>
            </a:r>
            <a:endParaRPr lang="ru-RU" sz="4200" dirty="0">
              <a:latin typeface="Times New Roman" pitchFamily="18" charset="0"/>
              <a:cs typeface="Times New Roman" pitchFamily="18" charset="0"/>
            </a:endParaRPr>
          </a:p>
          <a:p>
            <a:endParaRPr lang="vi-VN" sz="4200" dirty="0" smtClean="0">
              <a:latin typeface="+mj-lt"/>
            </a:endParaRPr>
          </a:p>
          <a:p>
            <a:endParaRPr lang="vi-VN" dirty="0" smtClean="0">
              <a:latin typeface="+mj-lt"/>
            </a:endParaRPr>
          </a:p>
          <a:p>
            <a:pPr>
              <a:buNone/>
            </a:pPr>
            <a:endParaRPr lang="ro-RO" dirty="0" smtClean="0">
              <a:latin typeface="+mj-lt"/>
            </a:endParaRPr>
          </a:p>
        </p:txBody>
      </p:sp>
      <p:graphicFrame>
        <p:nvGraphicFramePr>
          <p:cNvPr id="4" name="Table 3"/>
          <p:cNvGraphicFramePr>
            <a:graphicFrameLocks noGrp="1"/>
          </p:cNvGraphicFramePr>
          <p:nvPr/>
        </p:nvGraphicFramePr>
        <p:xfrm>
          <a:off x="2000232" y="5929331"/>
          <a:ext cx="4943492" cy="2814638"/>
        </p:xfrm>
        <a:graphic>
          <a:graphicData uri="http://schemas.openxmlformats.org/drawingml/2006/table">
            <a:tbl>
              <a:tblPr/>
              <a:tblGrid>
                <a:gridCol w="2471746"/>
                <a:gridCol w="2471746"/>
              </a:tblGrid>
              <a:tr h="1443038">
                <a:tc>
                  <a:txBody>
                    <a:bodyPr/>
                    <a:lstStyle/>
                    <a:p>
                      <a:pPr algn="ctr"/>
                      <a:endParaRPr lang="vi-VN" dirty="0"/>
                    </a:p>
                  </a:txBody>
                  <a:tcPr marL="0" marR="0" marT="0" marB="0" anchor="ctr">
                    <a:lnL>
                      <a:noFill/>
                    </a:lnL>
                    <a:lnR>
                      <a:noFill/>
                    </a:lnR>
                    <a:lnT>
                      <a:noFill/>
                    </a:lnT>
                    <a:lnB>
                      <a:noFill/>
                    </a:lnB>
                  </a:tcPr>
                </a:tc>
                <a:tc>
                  <a:txBody>
                    <a:bodyPr/>
                    <a:lstStyle/>
                    <a:p>
                      <a:pPr algn="ctr"/>
                      <a:endParaRPr lang="vi-VN" dirty="0"/>
                    </a:p>
                  </a:txBody>
                  <a:tcPr marL="0" marR="0" marT="0" marB="0" anchor="ctr">
                    <a:lnL>
                      <a:noFill/>
                    </a:lnL>
                    <a:lnR>
                      <a:noFill/>
                    </a:lnR>
                    <a:lnT>
                      <a:noFill/>
                    </a:lnT>
                    <a:lnB>
                      <a:noFill/>
                    </a:lnB>
                  </a:tcPr>
                </a:tc>
              </a:tr>
              <a:tr h="0">
                <a:tc>
                  <a:txBody>
                    <a:bodyPr/>
                    <a:lstStyle/>
                    <a:p>
                      <a:endParaRPr lang="ro-MO" dirty="0"/>
                    </a:p>
                  </a:txBody>
                  <a:tcPr marL="0" marR="0" marT="0" marB="0" anchor="ctr">
                    <a:lnL>
                      <a:noFill/>
                    </a:lnL>
                    <a:lnR>
                      <a:noFill/>
                    </a:lnR>
                    <a:lnT>
                      <a:noFill/>
                    </a:lnT>
                    <a:lnB>
                      <a:noFill/>
                    </a:lnB>
                  </a:tcPr>
                </a:tc>
                <a:tc>
                  <a:txBody>
                    <a:bodyPr/>
                    <a:lstStyle/>
                    <a:p>
                      <a:pPr algn="ctr"/>
                      <a:endParaRPr lang="ru-RU" dirty="0"/>
                    </a:p>
                  </a:txBody>
                  <a:tcPr marL="0" marR="0" marT="0" marB="0" anchor="ctr">
                    <a:lnL>
                      <a:noFill/>
                    </a:lnL>
                    <a:lnR>
                      <a:noFill/>
                    </a:lnR>
                    <a:lnT>
                      <a:noFill/>
                    </a:lnT>
                    <a:lnB>
                      <a:noFill/>
                    </a:lnB>
                  </a:tcPr>
                </a:tc>
              </a:tr>
              <a:tr h="0">
                <a:tc>
                  <a:txBody>
                    <a:bodyPr/>
                    <a:lstStyle/>
                    <a:p>
                      <a:endParaRPr lang="ro-MO" dirty="0"/>
                    </a:p>
                  </a:txBody>
                  <a:tcPr marL="0" marR="0" marT="0" marB="0" anchor="ctr">
                    <a:lnL>
                      <a:noFill/>
                    </a:lnL>
                    <a:lnR>
                      <a:noFill/>
                    </a:lnR>
                    <a:lnT>
                      <a:noFill/>
                    </a:lnT>
                    <a:lnB>
                      <a:noFill/>
                    </a:lnB>
                  </a:tcPr>
                </a:tc>
                <a:tc>
                  <a:txBody>
                    <a:bodyPr/>
                    <a:lstStyle/>
                    <a:p>
                      <a:pPr algn="ctr"/>
                      <a:endParaRPr lang="ru-RU" dirty="0"/>
                    </a:p>
                  </a:txBody>
                  <a:tcPr marL="0" marR="0" marT="0" marB="0" anchor="ctr">
                    <a:lnL>
                      <a:noFill/>
                    </a:lnL>
                    <a:lnR>
                      <a:noFill/>
                    </a:lnR>
                    <a:lnT>
                      <a:noFill/>
                    </a:lnT>
                    <a:lnB>
                      <a:noFill/>
                    </a:lnB>
                  </a:tcPr>
                </a:tc>
              </a:tr>
              <a:tr h="0">
                <a:tc>
                  <a:txBody>
                    <a:bodyPr/>
                    <a:lstStyle/>
                    <a:p>
                      <a:endParaRPr lang="ro-MO"/>
                    </a:p>
                  </a:txBody>
                  <a:tcPr marL="0" marR="0" marT="0" marB="0" anchor="ctr">
                    <a:lnL>
                      <a:noFill/>
                    </a:lnL>
                    <a:lnR>
                      <a:noFill/>
                    </a:lnR>
                    <a:lnT>
                      <a:noFill/>
                    </a:lnT>
                    <a:lnB>
                      <a:noFill/>
                    </a:lnB>
                  </a:tcPr>
                </a:tc>
                <a:tc>
                  <a:txBody>
                    <a:bodyPr/>
                    <a:lstStyle/>
                    <a:p>
                      <a:pPr algn="ctr"/>
                      <a:endParaRPr lang="ru-RU" dirty="0"/>
                    </a:p>
                  </a:txBody>
                  <a:tcPr marL="0" marR="0" marT="0" marB="0" anchor="ctr">
                    <a:lnL>
                      <a:noFill/>
                    </a:lnL>
                    <a:lnR>
                      <a:noFill/>
                    </a:lnR>
                    <a:lnT>
                      <a:noFill/>
                    </a:lnT>
                    <a:lnB>
                      <a:noFill/>
                    </a:lnB>
                  </a:tcPr>
                </a:tc>
              </a:tr>
              <a:tr h="0">
                <a:tc>
                  <a:txBody>
                    <a:bodyPr/>
                    <a:lstStyle/>
                    <a:p>
                      <a:endParaRPr lang="ro-MO"/>
                    </a:p>
                  </a:txBody>
                  <a:tcPr marL="0" marR="0" marT="0" marB="0" anchor="ctr">
                    <a:lnL>
                      <a:noFill/>
                    </a:lnL>
                    <a:lnR>
                      <a:noFill/>
                    </a:lnR>
                    <a:lnT>
                      <a:noFill/>
                    </a:lnT>
                    <a:lnB>
                      <a:noFill/>
                    </a:lnB>
                  </a:tcPr>
                </a:tc>
                <a:tc>
                  <a:txBody>
                    <a:bodyPr/>
                    <a:lstStyle/>
                    <a:p>
                      <a:pPr algn="ctr"/>
                      <a:endParaRPr lang="ru-RU" dirty="0"/>
                    </a:p>
                  </a:txBody>
                  <a:tcPr marL="0" marR="0" marT="0" marB="0" anchor="ctr">
                    <a:lnL>
                      <a:noFill/>
                    </a:lnL>
                    <a:lnR>
                      <a:noFill/>
                    </a:lnR>
                    <a:lnT>
                      <a:noFill/>
                    </a:lnT>
                    <a:lnB>
                      <a:noFill/>
                    </a:lnB>
                  </a:tcPr>
                </a:tc>
              </a:tr>
              <a:tr h="0">
                <a:tc>
                  <a:txBody>
                    <a:bodyPr/>
                    <a:lstStyle/>
                    <a:p>
                      <a:endParaRPr lang="ro-MO" dirty="0"/>
                    </a:p>
                  </a:txBody>
                  <a:tcPr marL="0" marR="0" marT="0" marB="0" anchor="ctr">
                    <a:lnL>
                      <a:noFill/>
                    </a:lnL>
                    <a:lnR>
                      <a:noFill/>
                    </a:lnR>
                    <a:lnT>
                      <a:noFill/>
                    </a:lnT>
                    <a:lnB>
                      <a:noFill/>
                    </a:lnB>
                  </a:tcPr>
                </a:tc>
                <a:tc>
                  <a:txBody>
                    <a:bodyPr/>
                    <a:lstStyle/>
                    <a:p>
                      <a:pPr algn="ctr"/>
                      <a:endParaRPr lang="ru-RU" dirty="0"/>
                    </a:p>
                  </a:txBody>
                  <a:tcPr marL="0" marR="0" marT="0" marB="0" anchor="ctr">
                    <a:lnL>
                      <a:noFill/>
                    </a:lnL>
                    <a:lnR>
                      <a:noFill/>
                    </a:lnR>
                    <a:lnT>
                      <a:noFill/>
                    </a:lnT>
                    <a:lnB>
                      <a:noFill/>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a:t>   </a:t>
            </a:r>
            <a:r>
              <a:rPr lang="vi-VN" dirty="0" smtClean="0"/>
              <a:t> </a:t>
            </a:r>
            <a:r>
              <a:rPr lang="vi-VN" sz="2200" dirty="0"/>
              <a:t>Sporul pentru vechime în </a:t>
            </a:r>
            <a:r>
              <a:rPr lang="vi-VN" sz="2200" dirty="0" smtClean="0"/>
              <a:t>munc</a:t>
            </a:r>
            <a:r>
              <a:rPr lang="ro-RO" sz="2200" dirty="0" smtClean="0"/>
              <a:t>ă</a:t>
            </a:r>
            <a:r>
              <a:rPr lang="en-US" sz="2200" dirty="0" smtClean="0"/>
              <a:t/>
            </a:r>
            <a:br>
              <a:rPr lang="en-US" sz="2200" dirty="0" smtClean="0"/>
            </a:br>
            <a:r>
              <a:rPr lang="vi-VN" sz="2000" dirty="0" smtClean="0"/>
              <a:t>Personalului unităţilor bugetare (</a:t>
            </a:r>
            <a:r>
              <a:rPr lang="vi-VN" sz="2000" b="1" dirty="0" smtClean="0"/>
              <a:t>cu excepţia muncitorilor</a:t>
            </a:r>
            <a:r>
              <a:rPr lang="vi-VN" sz="2000" dirty="0" smtClean="0"/>
              <a:t>) i se stabileşte un spor lunar pentru vechime în muncă, calculat în procente faţă de salariul de funcţie, ţinîndu-se cont de indemnizaţia de conducere, în următoarele mărimi:</a:t>
            </a:r>
            <a:r>
              <a:rPr lang="en-US" sz="2200" dirty="0" smtClean="0"/>
              <a:t/>
            </a:r>
            <a:br>
              <a:rPr lang="en-US" sz="2200" dirty="0" smtClean="0"/>
            </a:br>
            <a:r>
              <a:rPr lang="en-US" sz="2200" dirty="0" smtClean="0"/>
              <a:t/>
            </a:r>
            <a:br>
              <a:rPr lang="en-US" sz="2200" dirty="0" smtClean="0"/>
            </a:br>
            <a:endParaRPr lang="ru-RU" sz="2200" dirty="0"/>
          </a:p>
        </p:txBody>
      </p:sp>
      <p:graphicFrame>
        <p:nvGraphicFramePr>
          <p:cNvPr id="4" name="Content Placeholder 3"/>
          <p:cNvGraphicFramePr>
            <a:graphicFrameLocks noGrp="1"/>
          </p:cNvGraphicFramePr>
          <p:nvPr>
            <p:ph idx="1"/>
          </p:nvPr>
        </p:nvGraphicFramePr>
        <p:xfrm>
          <a:off x="2128837" y="2491581"/>
          <a:ext cx="4886326" cy="2743200"/>
        </p:xfrm>
        <a:graphic>
          <a:graphicData uri="http://schemas.openxmlformats.org/drawingml/2006/table">
            <a:tbl>
              <a:tblPr/>
              <a:tblGrid>
                <a:gridCol w="2443163"/>
                <a:gridCol w="2443163"/>
              </a:tblGrid>
              <a:tr h="0">
                <a:tc>
                  <a:txBody>
                    <a:bodyPr/>
                    <a:lstStyle/>
                    <a:p>
                      <a:pPr algn="ctr"/>
                      <a:r>
                        <a:rPr lang="vi-VN" dirty="0"/>
                        <a:t>Vechimea în muncă</a:t>
                      </a:r>
                    </a:p>
                  </a:txBody>
                  <a:tcPr marL="0" marR="0" marT="0" marB="0" anchor="ctr">
                    <a:lnL>
                      <a:noFill/>
                    </a:lnL>
                    <a:lnR>
                      <a:noFill/>
                    </a:lnR>
                    <a:lnT>
                      <a:noFill/>
                    </a:lnT>
                    <a:lnB>
                      <a:noFill/>
                    </a:lnB>
                  </a:tcPr>
                </a:tc>
                <a:tc>
                  <a:txBody>
                    <a:bodyPr/>
                    <a:lstStyle/>
                    <a:p>
                      <a:pPr algn="ctr"/>
                      <a:r>
                        <a:rPr lang="vi-VN"/>
                        <a:t>Sporul, în % faţă de salariul funcţiei, </a:t>
                      </a:r>
                      <a:br>
                        <a:rPr lang="vi-VN"/>
                      </a:br>
                      <a:r>
                        <a:rPr lang="vi-VN"/>
                        <a:t> ţinîndu-se cont de indemnizaţia de conducere</a:t>
                      </a:r>
                    </a:p>
                  </a:txBody>
                  <a:tcPr marL="0" marR="0" marT="0" marB="0" anchor="ctr">
                    <a:lnL>
                      <a:noFill/>
                    </a:lnL>
                    <a:lnR>
                      <a:noFill/>
                    </a:lnR>
                    <a:lnT>
                      <a:noFill/>
                    </a:lnT>
                    <a:lnB>
                      <a:noFill/>
                    </a:lnB>
                  </a:tcPr>
                </a:tc>
              </a:tr>
              <a:tr h="0">
                <a:tc>
                  <a:txBody>
                    <a:bodyPr/>
                    <a:lstStyle/>
                    <a:p>
                      <a:r>
                        <a:rPr lang="ro-MO"/>
                        <a:t>De la 2 la 5 ani</a:t>
                      </a:r>
                    </a:p>
                  </a:txBody>
                  <a:tcPr marL="0" marR="0" marT="0" marB="0" anchor="ctr">
                    <a:lnL>
                      <a:noFill/>
                    </a:lnL>
                    <a:lnR>
                      <a:noFill/>
                    </a:lnR>
                    <a:lnT>
                      <a:noFill/>
                    </a:lnT>
                    <a:lnB>
                      <a:noFill/>
                    </a:lnB>
                  </a:tcPr>
                </a:tc>
                <a:tc>
                  <a:txBody>
                    <a:bodyPr/>
                    <a:lstStyle/>
                    <a:p>
                      <a:pPr algn="ctr"/>
                      <a:r>
                        <a:rPr lang="ru-RU"/>
                        <a:t>10</a:t>
                      </a:r>
                    </a:p>
                  </a:txBody>
                  <a:tcPr marL="0" marR="0" marT="0" marB="0" anchor="ctr">
                    <a:lnL>
                      <a:noFill/>
                    </a:lnL>
                    <a:lnR>
                      <a:noFill/>
                    </a:lnR>
                    <a:lnT>
                      <a:noFill/>
                    </a:lnT>
                    <a:lnB>
                      <a:noFill/>
                    </a:lnB>
                  </a:tcPr>
                </a:tc>
              </a:tr>
              <a:tr h="0">
                <a:tc>
                  <a:txBody>
                    <a:bodyPr/>
                    <a:lstStyle/>
                    <a:p>
                      <a:r>
                        <a:rPr lang="ro-MO"/>
                        <a:t>De la 5 la 10 ani</a:t>
                      </a:r>
                    </a:p>
                  </a:txBody>
                  <a:tcPr marL="0" marR="0" marT="0" marB="0" anchor="ctr">
                    <a:lnL>
                      <a:noFill/>
                    </a:lnL>
                    <a:lnR>
                      <a:noFill/>
                    </a:lnR>
                    <a:lnT>
                      <a:noFill/>
                    </a:lnT>
                    <a:lnB>
                      <a:noFill/>
                    </a:lnB>
                  </a:tcPr>
                </a:tc>
                <a:tc>
                  <a:txBody>
                    <a:bodyPr/>
                    <a:lstStyle/>
                    <a:p>
                      <a:pPr algn="ctr"/>
                      <a:r>
                        <a:rPr lang="ru-RU"/>
                        <a:t>15</a:t>
                      </a:r>
                    </a:p>
                  </a:txBody>
                  <a:tcPr marL="0" marR="0" marT="0" marB="0" anchor="ctr">
                    <a:lnL>
                      <a:noFill/>
                    </a:lnL>
                    <a:lnR>
                      <a:noFill/>
                    </a:lnR>
                    <a:lnT>
                      <a:noFill/>
                    </a:lnT>
                    <a:lnB>
                      <a:noFill/>
                    </a:lnB>
                  </a:tcPr>
                </a:tc>
              </a:tr>
              <a:tr h="0">
                <a:tc>
                  <a:txBody>
                    <a:bodyPr/>
                    <a:lstStyle/>
                    <a:p>
                      <a:r>
                        <a:rPr lang="ro-MO"/>
                        <a:t>De la 10 la 15 ani</a:t>
                      </a:r>
                    </a:p>
                  </a:txBody>
                  <a:tcPr marL="0" marR="0" marT="0" marB="0" anchor="ctr">
                    <a:lnL>
                      <a:noFill/>
                    </a:lnL>
                    <a:lnR>
                      <a:noFill/>
                    </a:lnR>
                    <a:lnT>
                      <a:noFill/>
                    </a:lnT>
                    <a:lnB>
                      <a:noFill/>
                    </a:lnB>
                  </a:tcPr>
                </a:tc>
                <a:tc>
                  <a:txBody>
                    <a:bodyPr/>
                    <a:lstStyle/>
                    <a:p>
                      <a:pPr algn="ctr"/>
                      <a:r>
                        <a:rPr lang="ru-RU"/>
                        <a:t>20</a:t>
                      </a:r>
                    </a:p>
                  </a:txBody>
                  <a:tcPr marL="0" marR="0" marT="0" marB="0" anchor="ctr">
                    <a:lnL>
                      <a:noFill/>
                    </a:lnL>
                    <a:lnR>
                      <a:noFill/>
                    </a:lnR>
                    <a:lnT>
                      <a:noFill/>
                    </a:lnT>
                    <a:lnB>
                      <a:noFill/>
                    </a:lnB>
                  </a:tcPr>
                </a:tc>
              </a:tr>
              <a:tr h="0">
                <a:tc>
                  <a:txBody>
                    <a:bodyPr/>
                    <a:lstStyle/>
                    <a:p>
                      <a:r>
                        <a:rPr lang="ro-MO"/>
                        <a:t>De la 15 la 20 ani</a:t>
                      </a:r>
                    </a:p>
                  </a:txBody>
                  <a:tcPr marL="0" marR="0" marT="0" marB="0" anchor="ctr">
                    <a:lnL>
                      <a:noFill/>
                    </a:lnL>
                    <a:lnR>
                      <a:noFill/>
                    </a:lnR>
                    <a:lnT>
                      <a:noFill/>
                    </a:lnT>
                    <a:lnB>
                      <a:noFill/>
                    </a:lnB>
                  </a:tcPr>
                </a:tc>
                <a:tc>
                  <a:txBody>
                    <a:bodyPr/>
                    <a:lstStyle/>
                    <a:p>
                      <a:pPr algn="ctr"/>
                      <a:r>
                        <a:rPr lang="ru-RU"/>
                        <a:t>25</a:t>
                      </a:r>
                    </a:p>
                  </a:txBody>
                  <a:tcPr marL="0" marR="0" marT="0" marB="0" anchor="ctr">
                    <a:lnL>
                      <a:noFill/>
                    </a:lnL>
                    <a:lnR>
                      <a:noFill/>
                    </a:lnR>
                    <a:lnT>
                      <a:noFill/>
                    </a:lnT>
                    <a:lnB>
                      <a:noFill/>
                    </a:lnB>
                  </a:tcPr>
                </a:tc>
              </a:tr>
              <a:tr h="0">
                <a:tc>
                  <a:txBody>
                    <a:bodyPr/>
                    <a:lstStyle/>
                    <a:p>
                      <a:r>
                        <a:rPr lang="ro-MO"/>
                        <a:t>Peste 20 ani</a:t>
                      </a:r>
                    </a:p>
                  </a:txBody>
                  <a:tcPr marL="0" marR="0" marT="0" marB="0" anchor="ctr">
                    <a:lnL>
                      <a:noFill/>
                    </a:lnL>
                    <a:lnR>
                      <a:noFill/>
                    </a:lnR>
                    <a:lnT>
                      <a:noFill/>
                    </a:lnT>
                    <a:lnB>
                      <a:noFill/>
                    </a:lnB>
                  </a:tcPr>
                </a:tc>
                <a:tc>
                  <a:txBody>
                    <a:bodyPr/>
                    <a:lstStyle/>
                    <a:p>
                      <a:pPr algn="ctr"/>
                      <a:r>
                        <a:rPr lang="ru-RU" dirty="0"/>
                        <a:t>30</a:t>
                      </a:r>
                    </a:p>
                  </a:txBody>
                  <a:tcPr marL="0" marR="0" marT="0" marB="0" anchor="ctr">
                    <a:lnL>
                      <a:noFill/>
                    </a:lnL>
                    <a:lnR>
                      <a:noFill/>
                    </a:lnR>
                    <a:lnT>
                      <a:noFill/>
                    </a:lnT>
                    <a:lnB>
                      <a:noFill/>
                    </a:lnB>
                  </a:tcPr>
                </a:tc>
              </a:tr>
            </a:tbl>
          </a:graphicData>
        </a:graphic>
      </p:graphicFrame>
      <p:sp>
        <p:nvSpPr>
          <p:cNvPr id="18433" name="Rectangle 1"/>
          <p:cNvSpPr>
            <a:spLocks noChangeArrowheads="1"/>
          </p:cNvSpPr>
          <p:nvPr/>
        </p:nvSpPr>
        <p:spPr bwMode="auto">
          <a:xfrm>
            <a:off x="0" y="-249552"/>
            <a:ext cx="285720" cy="5078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9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7" name="Table 6"/>
          <p:cNvGraphicFramePr>
            <a:graphicFrameLocks noGrp="1"/>
          </p:cNvGraphicFramePr>
          <p:nvPr/>
        </p:nvGraphicFramePr>
        <p:xfrm>
          <a:off x="1928794" y="2214554"/>
          <a:ext cx="5328098" cy="3143272"/>
        </p:xfrm>
        <a:graphic>
          <a:graphicData uri="http://schemas.openxmlformats.org/drawingml/2006/table">
            <a:tbl>
              <a:tblPr/>
              <a:tblGrid>
                <a:gridCol w="5328098"/>
              </a:tblGrid>
              <a:tr h="3143272">
                <a:tc>
                  <a:txBody>
                    <a:bodyPr/>
                    <a:lstStyle/>
                    <a:p>
                      <a:endParaRPr lang="ru-RU"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0" name="Table 9"/>
          <p:cNvGraphicFramePr>
            <a:graphicFrameLocks noGrp="1"/>
          </p:cNvGraphicFramePr>
          <p:nvPr/>
        </p:nvGraphicFramePr>
        <p:xfrm>
          <a:off x="4357686" y="2214554"/>
          <a:ext cx="208280" cy="3180406"/>
        </p:xfrm>
        <a:graphic>
          <a:graphicData uri="http://schemas.openxmlformats.org/drawingml/2006/table">
            <a:tbl>
              <a:tblPr/>
              <a:tblGrid>
                <a:gridCol w="208280"/>
              </a:tblGrid>
              <a:tr h="3180406">
                <a:tc>
                  <a:txBody>
                    <a:bodyPr/>
                    <a:lstStyle/>
                    <a:p>
                      <a:endParaRPr lang="ru-RU" dirty="0"/>
                    </a:p>
                  </a:txBody>
                  <a:tcPr>
                    <a:lnL w="12700" cmpd="sng">
                      <a:no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2" name="Table 11"/>
          <p:cNvGraphicFramePr>
            <a:graphicFrameLocks noGrp="1"/>
          </p:cNvGraphicFramePr>
          <p:nvPr/>
        </p:nvGraphicFramePr>
        <p:xfrm>
          <a:off x="1928794" y="3789052"/>
          <a:ext cx="5349830" cy="640080"/>
        </p:xfrm>
        <a:graphic>
          <a:graphicData uri="http://schemas.openxmlformats.org/drawingml/2006/table">
            <a:tbl>
              <a:tblPr/>
              <a:tblGrid>
                <a:gridCol w="5349830"/>
              </a:tblGrid>
              <a:tr h="571504">
                <a:tc>
                  <a:txBody>
                    <a:bodyPr/>
                    <a:lstStyle/>
                    <a:p>
                      <a:endParaRPr lang="en-US" dirty="0" smtClean="0"/>
                    </a:p>
                    <a:p>
                      <a:endParaRPr lang="ru-RU"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3" name="Table 12"/>
          <p:cNvGraphicFramePr>
            <a:graphicFrameLocks noGrp="1"/>
          </p:cNvGraphicFramePr>
          <p:nvPr/>
        </p:nvGraphicFramePr>
        <p:xfrm>
          <a:off x="1928794" y="4142232"/>
          <a:ext cx="5340686" cy="548640"/>
        </p:xfrm>
        <a:graphic>
          <a:graphicData uri="http://schemas.openxmlformats.org/drawingml/2006/table">
            <a:tbl>
              <a:tblPr/>
              <a:tblGrid>
                <a:gridCol w="5340686"/>
              </a:tblGrid>
              <a:tr h="548640">
                <a:tc>
                  <a:txBody>
                    <a:bodyPr/>
                    <a:lstStyle/>
                    <a:p>
                      <a:endParaRPr lang="ru-RU"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graphicFrame>
        <p:nvGraphicFramePr>
          <p:cNvPr id="14" name="Table 13"/>
          <p:cNvGraphicFramePr>
            <a:graphicFrameLocks noGrp="1"/>
          </p:cNvGraphicFramePr>
          <p:nvPr/>
        </p:nvGraphicFramePr>
        <p:xfrm>
          <a:off x="1947672" y="4956048"/>
          <a:ext cx="5321808" cy="401778"/>
        </p:xfrm>
        <a:graphic>
          <a:graphicData uri="http://schemas.openxmlformats.org/drawingml/2006/table">
            <a:tbl>
              <a:tblPr/>
              <a:tblGrid>
                <a:gridCol w="5321808"/>
              </a:tblGrid>
              <a:tr h="401778">
                <a:tc>
                  <a:txBody>
                    <a:bodyPr/>
                    <a:lstStyle/>
                    <a:p>
                      <a:endParaRPr lang="ru-RU" dirty="0"/>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Sporurile pentru munca prestată în condiţii nefavorabile</a:t>
            </a:r>
            <a:endParaRPr lang="ru-RU" dirty="0"/>
          </a:p>
        </p:txBody>
      </p:sp>
      <p:sp>
        <p:nvSpPr>
          <p:cNvPr id="3" name="Content Placeholder 2"/>
          <p:cNvSpPr>
            <a:spLocks noGrp="1"/>
          </p:cNvSpPr>
          <p:nvPr>
            <p:ph idx="1"/>
          </p:nvPr>
        </p:nvSpPr>
        <p:spPr/>
        <p:txBody>
          <a:bodyPr>
            <a:normAutofit fontScale="70000" lnSpcReduction="20000"/>
          </a:bodyPr>
          <a:lstStyle/>
          <a:p>
            <a:pPr>
              <a:buNone/>
            </a:pPr>
            <a:r>
              <a:rPr lang="ro-RO" dirty="0" smtClean="0"/>
              <a:t>      </a:t>
            </a:r>
            <a:r>
              <a:rPr lang="vi-VN" dirty="0" smtClean="0"/>
              <a:t>Sporurile </a:t>
            </a:r>
            <a:r>
              <a:rPr lang="vi-VN" dirty="0"/>
              <a:t>pentru munca prestată în condiţii nefavorabile se stabilesc conform rezultatelor atestării locurilor de muncă şi se aplică muncitorilor - pentru durata reală a muncii </a:t>
            </a:r>
            <a:r>
              <a:rPr lang="vi-VN" dirty="0" smtClean="0"/>
              <a:t>desfăşurate</a:t>
            </a:r>
            <a:r>
              <a:rPr lang="ro-RO" dirty="0" smtClean="0"/>
              <a:t>.</a:t>
            </a:r>
            <a:r>
              <a:rPr lang="vi-VN" dirty="0" smtClean="0"/>
              <a:t>În </a:t>
            </a:r>
            <a:r>
              <a:rPr lang="vi-VN" dirty="0"/>
              <a:t>cazul raţionalizării locurilor de muncă şi ameliorării condiţiilor de muncă, sporurile la salariu se micşorează sau se anulează. Lista lucrărilor grele şi nocive, precum şi deosebit de grele şi deosebit de nocive pe ramuri, se stabileşte de Guvern. Lista lucrărilor concrete, a locurilor de muncă şi mărimile concrete ale sporurilor pentru munca prestată în condiţii nefavorabile se legalizează în contractele colective ale unităţilor bugetare. </a:t>
            </a:r>
            <a:r>
              <a:rPr lang="vi-VN" dirty="0" smtClean="0"/>
              <a:t>Mărimile concrete ale sporurilor pentru munca prestată în condiţii nefavorabile se stabilesc în convenţia colectivă încheiată la nivel naţional.</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Sporurile pentru înaltă eficienţă în muncă, intensitatea muncii</a:t>
            </a:r>
            <a:endParaRPr lang="ru-RU" dirty="0"/>
          </a:p>
        </p:txBody>
      </p:sp>
      <p:sp>
        <p:nvSpPr>
          <p:cNvPr id="3" name="Content Placeholder 2"/>
          <p:cNvSpPr>
            <a:spLocks noGrp="1"/>
          </p:cNvSpPr>
          <p:nvPr>
            <p:ph idx="1"/>
          </p:nvPr>
        </p:nvSpPr>
        <p:spPr/>
        <p:txBody>
          <a:bodyPr>
            <a:normAutofit fontScale="92500" lnSpcReduction="20000"/>
          </a:bodyPr>
          <a:lstStyle/>
          <a:p>
            <a:r>
              <a:rPr lang="vi-VN" dirty="0"/>
              <a:t>Sporurile pentru înaltă eficienţă în muncă, intensitatea muncii, precum şi pentru executarea unor lucrări de importanţă deosebită sau de urgenţă, se stabilesc, fără a limita mărimile lor, pe termenul efectuării lor de către conducătorii unităţilor bugetare, din contul şi în limitele fondului de salarizare, conducătorilor de subdiviziuni, </a:t>
            </a:r>
            <a:r>
              <a:rPr lang="vi-VN" b="1" dirty="0"/>
              <a:t>personalului de specialitate </a:t>
            </a:r>
            <a:r>
              <a:rPr lang="vi-VN" dirty="0"/>
              <a:t>şi funcţionarilor administrativi</a:t>
            </a:r>
            <a:r>
              <a:rPr lang="vi-VN" dirty="0" smtClean="0"/>
              <a:t>. </a:t>
            </a:r>
            <a:r>
              <a:rPr lang="vi-VN" dirty="0"/>
              <a:t>Sporurile se stabilesc pentru cel mult un an şi pot fi reduse sau anulate în caz de înrăutăţire a calităţii muncii.</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vi-VN" dirty="0" smtClean="0"/>
              <a:t>Suplimentele pentru cumulare de profesii</a:t>
            </a:r>
            <a:endParaRPr lang="ru-RU" dirty="0"/>
          </a:p>
        </p:txBody>
      </p:sp>
      <p:sp>
        <p:nvSpPr>
          <p:cNvPr id="3" name="Content Placeholder 2"/>
          <p:cNvSpPr>
            <a:spLocks noGrp="1"/>
          </p:cNvSpPr>
          <p:nvPr>
            <p:ph idx="1"/>
          </p:nvPr>
        </p:nvSpPr>
        <p:spPr/>
        <p:txBody>
          <a:bodyPr>
            <a:normAutofit fontScale="70000" lnSpcReduction="20000"/>
          </a:bodyPr>
          <a:lstStyle/>
          <a:p>
            <a:pPr>
              <a:buNone/>
            </a:pPr>
            <a:r>
              <a:rPr lang="vi-VN" dirty="0">
                <a:latin typeface="+mj-lt"/>
              </a:rPr>
              <a:t>Suplimentele pentru cumulare de profesii sau funcţii în orele de program se stabilesc în limitele economiei de mijloace din fondul de salarizare, formate din salariile tarifare sau din salariile funcţiei lucrătorilor disponibilizaţi. Cuantumul suplimentului de plată pentru cumulare nu poate depăşi salariul tarifar (salariul funcţiei) stabilit pentru profesia (funcţia) cumulată. În cazul cumulării profesiei sau funcţiei de către mai mulţi angajaţi, cuantumul suplimentului de plată pentru cumulare se stabileşte proporţional volumului lucrărilor executate de fiecare din ei, în limitele salariului tarifar sau salariului funcţiei stabilit pentru profesia (funcţia) cumulată. Lista profesiilor cumulate nu se limitează. Nu se permite cumularea de funcţii în orele de program personalului cu funcţii de conducere şi corpului profesoral</a:t>
            </a:r>
            <a:r>
              <a:rPr lang="vi-VN" dirty="0" smtClean="0">
                <a:latin typeface="+mj-lt"/>
              </a:rPr>
              <a:t>.</a:t>
            </a:r>
            <a:endParaRPr lang="en-US" dirty="0" smtClean="0">
              <a:latin typeface="+mj-lt"/>
            </a:endParaRPr>
          </a:p>
          <a:p>
            <a:pPr>
              <a:buNone/>
            </a:pPr>
            <a:r>
              <a:rPr lang="en-US" dirty="0" smtClean="0">
                <a:latin typeface="+mj-lt"/>
              </a:rPr>
              <a:t> </a:t>
            </a:r>
            <a:endParaRPr lang="ro-RO" dirty="0" smtClean="0"/>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ro-RO" sz="2000" dirty="0" smtClean="0">
                <a:latin typeface="Times New Roman" pitchFamily="18" charset="0"/>
                <a:cs typeface="Times New Roman" pitchFamily="18" charset="0"/>
              </a:rPr>
              <a:t>Suplimente</a:t>
            </a:r>
            <a:r>
              <a:rPr lang="ro-RO" sz="2200" dirty="0" smtClean="0"/>
              <a:t> </a:t>
            </a:r>
            <a:r>
              <a:rPr lang="vi-VN" sz="2200" dirty="0" smtClean="0"/>
              <a:t>pentru executarea unor servicii suplimentare lucrului de bază sau a obligațiilor unui </a:t>
            </a:r>
            <a:r>
              <a:rPr lang="ro-RO" sz="2200" dirty="0" smtClean="0"/>
              <a:t>   </a:t>
            </a:r>
            <a:r>
              <a:rPr lang="vi-VN" sz="2200" dirty="0" smtClean="0"/>
              <a:t>lucrător temporar </a:t>
            </a:r>
            <a:r>
              <a:rPr lang="vi-VN" sz="2000" dirty="0" smtClean="0"/>
              <a:t>lipsă;</a:t>
            </a:r>
            <a:endParaRPr lang="ru-RU" sz="2000" dirty="0"/>
          </a:p>
        </p:txBody>
      </p:sp>
      <p:sp>
        <p:nvSpPr>
          <p:cNvPr id="3" name="Content Placeholder 2"/>
          <p:cNvSpPr>
            <a:spLocks noGrp="1"/>
          </p:cNvSpPr>
          <p:nvPr>
            <p:ph idx="1"/>
          </p:nvPr>
        </p:nvSpPr>
        <p:spPr/>
        <p:txBody>
          <a:bodyPr>
            <a:noAutofit/>
          </a:bodyPr>
          <a:lstStyle/>
          <a:p>
            <a:r>
              <a:rPr lang="vi-VN" sz="1600" dirty="0">
                <a:latin typeface="+mj-lt"/>
              </a:rPr>
              <a:t>Suplimentele pentru executarea unor sarcini suplimentare lucrului de bază sau a obligaţiilor unor lucrători temporar absenţi pot fi stabilite </a:t>
            </a:r>
            <a:r>
              <a:rPr lang="vi-VN" sz="1600" dirty="0" smtClean="0">
                <a:latin typeface="+mj-lt"/>
              </a:rPr>
              <a:t>muncitorilor, maiştrilor, şefilor de sectoare, specialiştilor şi funcţionarilor administrativi. </a:t>
            </a:r>
            <a:r>
              <a:rPr lang="vi-VN" sz="1600" dirty="0">
                <a:latin typeface="+mj-lt"/>
              </a:rPr>
              <a:t>Mărimea concretă a suplimentelor se stabileşte pornindu-se de la volumul real de lucrări executate în cuantum ce nu va depăşi salariul funcţiei (salariul tarifar) pentru funcţia cumulată a lucrătorului absent. Nu se plătesc suplimente pentru executarea de către locţiitorii titulari a obligaţiilor conducătorilor, în lipsa provizorie a acestora. În cazul îndeplinirii obligaţiilor conducătorului temporar absent de către angajatul care nu este locţiitor titular, persoanei în cauză i se plăteşte diferenţa dintre salariul funcţiei al persoanei înlocuite, ţinîndu-se cont de indemnizaţia de conducere şi de salariul funcţiei al angajatului. În cazul îndeplinirii de către angajatul care nu este locţiitor titular a obligaţiilor unei persoane temporar absente care deţine o funcţie de demnitate publică, acestui angajat i se va plăti salariul lunar al conducătorului absent</a:t>
            </a:r>
            <a:r>
              <a:rPr lang="vi-VN" sz="1600" dirty="0" smtClean="0">
                <a:latin typeface="+mj-lt"/>
              </a:rPr>
              <a:t>.</a:t>
            </a:r>
            <a:r>
              <a:rPr lang="en-US" sz="1600" dirty="0" smtClean="0">
                <a:latin typeface="+mj-lt"/>
              </a:rPr>
              <a:t> </a:t>
            </a:r>
            <a:endParaRPr lang="ru-RU" sz="1600" dirty="0" smtClean="0">
              <a:latin typeface="+mj-lt"/>
            </a:endParaRPr>
          </a:p>
          <a:p>
            <a:r>
              <a:rPr lang="en-US" sz="1600" dirty="0" err="1" smtClean="0">
                <a:latin typeface="Times New Roman" pitchFamily="18" charset="0"/>
                <a:cs typeface="Times New Roman" pitchFamily="18" charset="0"/>
              </a:rPr>
              <a:t>Pentru</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prestarea</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muncii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suplimentare</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cadrelor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didactice</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şi</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altor</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categorii</a:t>
            </a:r>
            <a:r>
              <a:rPr lang="en-US" sz="1600" dirty="0" smtClean="0">
                <a:latin typeface="Times New Roman" pitchFamily="18" charset="0"/>
                <a:cs typeface="Times New Roman" pitchFamily="18" charset="0"/>
              </a:rPr>
              <a:t> de personal din </a:t>
            </a:r>
            <a:r>
              <a:rPr lang="en-US" sz="1600" dirty="0" err="1" smtClean="0">
                <a:latin typeface="Times New Roman" pitchFamily="18" charset="0"/>
                <a:cs typeface="Times New Roman" pitchFamily="18" charset="0"/>
              </a:rPr>
              <a:t>învăţămîntul</a:t>
            </a:r>
            <a:r>
              <a:rPr lang="en-US" sz="1600" dirty="0" smtClean="0">
                <a:latin typeface="Times New Roman" pitchFamily="18" charset="0"/>
                <a:cs typeface="Times New Roman" pitchFamily="18" charset="0"/>
              </a:rPr>
              <a:t> de stat </a:t>
            </a:r>
            <a:r>
              <a:rPr lang="en-US" sz="1600" dirty="0" err="1" smtClean="0">
                <a:latin typeface="Times New Roman" pitchFamily="18" charset="0"/>
                <a:cs typeface="Times New Roman" pitchFamily="18" charset="0"/>
              </a:rPr>
              <a:t>li</a:t>
            </a:r>
            <a:r>
              <a:rPr lang="en-US" sz="1600" dirty="0" smtClean="0">
                <a:latin typeface="Times New Roman" pitchFamily="18" charset="0"/>
                <a:cs typeface="Times New Roman" pitchFamily="18" charset="0"/>
              </a:rPr>
              <a:t> se </a:t>
            </a:r>
            <a:r>
              <a:rPr lang="en-US" sz="1600" dirty="0" err="1" smtClean="0">
                <a:latin typeface="Times New Roman" pitchFamily="18" charset="0"/>
                <a:cs typeface="Times New Roman" pitchFamily="18" charset="0"/>
              </a:rPr>
              <a:t>stabilesc</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suplimente</a:t>
            </a:r>
            <a:r>
              <a:rPr lang="en-US" sz="1600" dirty="0" smtClean="0">
                <a:latin typeface="Times New Roman" pitchFamily="18" charset="0"/>
                <a:cs typeface="Times New Roman" pitchFamily="18" charset="0"/>
              </a:rPr>
              <a:t> de </a:t>
            </a:r>
            <a:r>
              <a:rPr lang="en-US" sz="1600" dirty="0" err="1" smtClean="0">
                <a:latin typeface="Times New Roman" pitchFamily="18" charset="0"/>
                <a:cs typeface="Times New Roman" pitchFamily="18" charset="0"/>
              </a:rPr>
              <a:t>plată</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în</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mărimile</a:t>
            </a:r>
            <a:r>
              <a:rPr lang="en-US" sz="1600" dirty="0" smtClean="0">
                <a:latin typeface="Times New Roman" pitchFamily="18" charset="0"/>
                <a:cs typeface="Times New Roman" pitchFamily="18" charset="0"/>
              </a:rPr>
              <a:t> </a:t>
            </a:r>
            <a:r>
              <a:rPr lang="en-US" sz="1600" dirty="0" err="1" smtClean="0">
                <a:latin typeface="Times New Roman" pitchFamily="18" charset="0"/>
                <a:cs typeface="Times New Roman" pitchFamily="18" charset="0"/>
              </a:rPr>
              <a:t>specifi</a:t>
            </a:r>
            <a:r>
              <a:rPr lang="ro-RO" sz="1600" dirty="0" smtClean="0">
                <a:latin typeface="Times New Roman" pitchFamily="18" charset="0"/>
                <a:cs typeface="Times New Roman" pitchFamily="18" charset="0"/>
              </a:rPr>
              <a:t>cate în tabela nr. 6.</a:t>
            </a:r>
            <a:r>
              <a:rPr lang="en-US" sz="1600" dirty="0" smtClean="0">
                <a:latin typeface="Times New Roman" pitchFamily="18" charset="0"/>
                <a:cs typeface="Times New Roman" pitchFamily="18" charset="0"/>
              </a:rPr>
              <a:t> </a:t>
            </a:r>
            <a:endParaRPr lang="ru-RU" sz="1600" dirty="0" smtClean="0">
              <a:latin typeface="Times New Roman" pitchFamily="18" charset="0"/>
              <a:cs typeface="Times New Roman" pitchFamily="18" charset="0"/>
            </a:endParaRPr>
          </a:p>
          <a:p>
            <a:r>
              <a:rPr lang="ro-RO" sz="1600" dirty="0" smtClean="0">
                <a:latin typeface="Times New Roman" pitchFamily="18" charset="0"/>
                <a:cs typeface="Times New Roman" pitchFamily="18" charset="0"/>
              </a:rPr>
              <a:t>(Cadrele didactice de sprijin – 400 lei, pct. 6 din tabelul susnumit.)</a:t>
            </a:r>
            <a:endParaRPr lang="ru-RU" sz="16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ro-RO" sz="4000" dirty="0" smtClean="0">
                <a:latin typeface="Times New Roman" pitchFamily="18" charset="0"/>
                <a:cs typeface="Times New Roman" pitchFamily="18" charset="0"/>
              </a:rPr>
              <a:t>Supliment</a:t>
            </a:r>
            <a:r>
              <a:rPr lang="vi-VN" sz="4000" dirty="0" smtClean="0">
                <a:latin typeface="Times New Roman" pitchFamily="18" charset="0"/>
                <a:cs typeface="Times New Roman" pitchFamily="18" charset="0"/>
              </a:rPr>
              <a:t> pentru orele prestate în timp de noapte</a:t>
            </a:r>
            <a:endParaRPr lang="ru-RU" sz="40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vi-VN" dirty="0">
                <a:latin typeface="+mj-lt"/>
              </a:rPr>
              <a:t>Personalul care, potrivit programului stabilit de lucru, munceşte în timpul nopţii, între orele 22.00 şi 6.00, beneficiază pentru orele lucrate în acest interval de timp de un supliment de plată în mărime de 50% din salariul tarifar (salariul funcţiei) pe </a:t>
            </a:r>
            <a:r>
              <a:rPr lang="vi-VN" dirty="0" smtClean="0">
                <a:latin typeface="+mj-lt"/>
              </a:rPr>
              <a:t>oră</a:t>
            </a:r>
            <a:r>
              <a:rPr lang="ro-RO" dirty="0">
                <a:latin typeface="+mj-lt"/>
              </a:rPr>
              <a:t>.</a:t>
            </a:r>
            <a:r>
              <a:rPr lang="vi-VN" dirty="0" smtClean="0">
                <a:latin typeface="+mj-lt"/>
              </a:rPr>
              <a:t> </a:t>
            </a:r>
            <a:r>
              <a:rPr lang="vi-VN" dirty="0">
                <a:latin typeface="+mj-lt"/>
              </a:rPr>
              <a:t>Ţinînd cont de condiţiile specifice de activitate, Guvernul poate stabili pentru unele categorii de angajaţi suplimente pentru activitate în orele de noapte în mărime de pînă la 100% din salariul tarifar (salariul  funcţiei) pe oră</a:t>
            </a:r>
            <a:r>
              <a:rPr lang="vi-VN" dirty="0"/>
              <a:t>.</a:t>
            </a:r>
            <a:endParaRPr lang="ru-R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437</TotalTime>
  <Words>1988</Words>
  <Application>Microsoft Office PowerPoint</Application>
  <PresentationFormat>On-screen Show (4:3)</PresentationFormat>
  <Paragraphs>121</Paragraphs>
  <Slides>13</Slides>
  <Notes>3</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Salariul de bază</vt:lpstr>
      <vt:lpstr>Sporuri şi suplimente la salariul de bază </vt:lpstr>
      <vt:lpstr>Sporul pentru gradul (categoria) de calificare</vt:lpstr>
      <vt:lpstr>    Sporul pentru vechime în muncă Personalului unităţilor bugetare (cu excepţia muncitorilor) i se stabileşte un spor lunar pentru vechime în muncă, calculat în procente faţă de salariul de funcţie, ţinîndu-se cont de indemnizaţia de conducere, în următoarele mărimi:  </vt:lpstr>
      <vt:lpstr>Sporurile pentru munca prestată în condiţii nefavorabile</vt:lpstr>
      <vt:lpstr>Sporurile pentru înaltă eficienţă în muncă, intensitatea muncii</vt:lpstr>
      <vt:lpstr>Suplimentele pentru cumulare de profesii</vt:lpstr>
      <vt:lpstr>Suplimente pentru executarea unor servicii suplimentare lucrului de bază sau a obligațiilor unui    lucrător temporar lipsă;</vt:lpstr>
      <vt:lpstr>Supliment pentru orele prestate în timp de noapte</vt:lpstr>
      <vt:lpstr>Premii și ajutor material  </vt:lpstr>
      <vt:lpstr>Studiu de caz, gradinița</vt:lpstr>
      <vt:lpstr>Studiu de caz, școala</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Salariul de bază</dc:title>
  <dc:creator>user</dc:creator>
  <cp:lastModifiedBy>user</cp:lastModifiedBy>
  <cp:revision>47</cp:revision>
  <dcterms:created xsi:type="dcterms:W3CDTF">2015-02-06T08:07:07Z</dcterms:created>
  <dcterms:modified xsi:type="dcterms:W3CDTF">2015-02-11T11:54:06Z</dcterms:modified>
</cp:coreProperties>
</file>